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5" r:id="rId2"/>
    <p:sldId id="256" r:id="rId3"/>
    <p:sldId id="257" r:id="rId4"/>
    <p:sldId id="258" r:id="rId5"/>
    <p:sldId id="264" r:id="rId6"/>
    <p:sldId id="259" r:id="rId7"/>
    <p:sldId id="260" r:id="rId8"/>
    <p:sldId id="265" r:id="rId9"/>
    <p:sldId id="271" r:id="rId10"/>
    <p:sldId id="272" r:id="rId11"/>
    <p:sldId id="273" r:id="rId12"/>
    <p:sldId id="266" r:id="rId13"/>
    <p:sldId id="267" r:id="rId14"/>
    <p:sldId id="274" r:id="rId15"/>
    <p:sldId id="278" r:id="rId16"/>
    <p:sldId id="276" r:id="rId17"/>
  </p:sldIdLst>
  <p:sldSz cx="18288000" cy="10287000"/>
  <p:notesSz cx="6858000" cy="9144000"/>
  <p:embeddedFontLst>
    <p:embeddedFont>
      <p:font typeface="Myriad" panose="020B0604020202020204" charset="0"/>
      <p:regular r:id="rId19"/>
    </p:embeddedFont>
    <p:embeddedFont>
      <p:font typeface="Myriad Bold" panose="020B0604020202020204" charset="0"/>
      <p:regular r:id="rId20"/>
    </p:embeddedFont>
    <p:embeddedFont>
      <p:font typeface="Myriad Italics" panose="020B0604020202020204" charset="0"/>
      <p:regular r:id="rId21"/>
    </p:embeddedFont>
    <p:embeddedFont>
      <p:font typeface="Myriad Light" panose="020B0604020202020204" charset="0"/>
      <p:regular r:id="rId22"/>
    </p:embeddedFont>
    <p:embeddedFont>
      <p:font typeface="Myriad Semi-Bold" panose="020B0604020202020204" charset="0"/>
      <p:regular r:id="rId23"/>
    </p:embeddedFont>
    <p:embeddedFont>
      <p:font typeface="Myriad Ultra-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C9F"/>
    <a:srgbClr val="00446A"/>
    <a:srgbClr val="F6A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9" d="100"/>
          <a:sy n="99"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6B319-0D85-492A-8A1A-CBE0BBD559ED}"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9152C-5719-47FC-987D-06987D6F17EF}" type="slidenum">
              <a:rPr lang="en-US" smtClean="0"/>
              <a:t>‹#›</a:t>
            </a:fld>
            <a:endParaRPr lang="en-US"/>
          </a:p>
        </p:txBody>
      </p:sp>
    </p:spTree>
    <p:extLst>
      <p:ext uri="{BB962C8B-B14F-4D97-AF65-F5344CB8AC3E}">
        <p14:creationId xmlns:p14="http://schemas.microsoft.com/office/powerpoint/2010/main" val="289913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9F5D-01D1-69A7-8336-148059152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11AA5-2551-05B7-36ED-3DE01CB1F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4C5FC-BA9E-B8B1-D4BD-87BD01565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3CC99A-D4B3-CD1D-52C7-3702104E71B7}"/>
              </a:ext>
            </a:extLst>
          </p:cNvPr>
          <p:cNvSpPr>
            <a:spLocks noGrp="1"/>
          </p:cNvSpPr>
          <p:nvPr>
            <p:ph type="sldNum" sz="quarter" idx="5"/>
          </p:nvPr>
        </p:nvSpPr>
        <p:spPr/>
        <p:txBody>
          <a:bodyPr/>
          <a:lstStyle/>
          <a:p>
            <a:fld id="{BC29152C-5719-47FC-987D-06987D6F17EF}" type="slidenum">
              <a:rPr lang="en-US" smtClean="0"/>
              <a:t>1</a:t>
            </a:fld>
            <a:endParaRPr lang="en-US"/>
          </a:p>
        </p:txBody>
      </p:sp>
    </p:spTree>
    <p:extLst>
      <p:ext uri="{BB962C8B-B14F-4D97-AF65-F5344CB8AC3E}">
        <p14:creationId xmlns:p14="http://schemas.microsoft.com/office/powerpoint/2010/main" val="78518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4841-96C8-5BFC-E334-C312A6B36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C83E6-B373-D753-B576-DEA0324A8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0712D-B256-FC09-71A1-2D518D7A6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28132-5646-E1CA-90EB-96BD2D754E3F}"/>
              </a:ext>
            </a:extLst>
          </p:cNvPr>
          <p:cNvSpPr>
            <a:spLocks noGrp="1"/>
          </p:cNvSpPr>
          <p:nvPr>
            <p:ph type="sldNum" sz="quarter" idx="5"/>
          </p:nvPr>
        </p:nvSpPr>
        <p:spPr/>
        <p:txBody>
          <a:bodyPr/>
          <a:lstStyle/>
          <a:p>
            <a:fld id="{BC29152C-5719-47FC-987D-06987D6F17EF}" type="slidenum">
              <a:rPr lang="en-US" smtClean="0"/>
              <a:t>16</a:t>
            </a:fld>
            <a:endParaRPr lang="en-US"/>
          </a:p>
        </p:txBody>
      </p:sp>
    </p:spTree>
    <p:extLst>
      <p:ext uri="{BB962C8B-B14F-4D97-AF65-F5344CB8AC3E}">
        <p14:creationId xmlns:p14="http://schemas.microsoft.com/office/powerpoint/2010/main" val="331837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29152C-5719-47FC-987D-06987D6F17EF}" type="slidenum">
              <a:rPr lang="en-US" smtClean="0"/>
              <a:t>7</a:t>
            </a:fld>
            <a:endParaRPr lang="en-US"/>
          </a:p>
        </p:txBody>
      </p:sp>
    </p:spTree>
    <p:extLst>
      <p:ext uri="{BB962C8B-B14F-4D97-AF65-F5344CB8AC3E}">
        <p14:creationId xmlns:p14="http://schemas.microsoft.com/office/powerpoint/2010/main" val="109431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29152C-5719-47FC-987D-06987D6F17EF}" type="slidenum">
              <a:rPr lang="en-US" smtClean="0"/>
              <a:t>8</a:t>
            </a:fld>
            <a:endParaRPr lang="en-US"/>
          </a:p>
        </p:txBody>
      </p:sp>
    </p:spTree>
    <p:extLst>
      <p:ext uri="{BB962C8B-B14F-4D97-AF65-F5344CB8AC3E}">
        <p14:creationId xmlns:p14="http://schemas.microsoft.com/office/powerpoint/2010/main" val="122367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CFCDE-CF91-CCB0-6C7E-6CF0FE514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0558D-1DCC-8890-462E-BA7A0CB9D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7FDE5-5254-AC97-E21A-A7321E812E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709428-FB43-0044-5CB8-853A502F2AAB}"/>
              </a:ext>
            </a:extLst>
          </p:cNvPr>
          <p:cNvSpPr>
            <a:spLocks noGrp="1"/>
          </p:cNvSpPr>
          <p:nvPr>
            <p:ph type="sldNum" sz="quarter" idx="5"/>
          </p:nvPr>
        </p:nvSpPr>
        <p:spPr/>
        <p:txBody>
          <a:bodyPr/>
          <a:lstStyle/>
          <a:p>
            <a:fld id="{BC29152C-5719-47FC-987D-06987D6F17EF}" type="slidenum">
              <a:rPr lang="en-US" smtClean="0"/>
              <a:t>9</a:t>
            </a:fld>
            <a:endParaRPr lang="en-US"/>
          </a:p>
        </p:txBody>
      </p:sp>
    </p:spTree>
    <p:extLst>
      <p:ext uri="{BB962C8B-B14F-4D97-AF65-F5344CB8AC3E}">
        <p14:creationId xmlns:p14="http://schemas.microsoft.com/office/powerpoint/2010/main" val="372967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A1EC-AC31-A464-21EE-8361B2F0E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1DDA3-E367-F3AF-D95F-23494D707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785B3-149E-3A95-2245-021B761912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174807-E484-D45F-7EC8-39FC371C4D2A}"/>
              </a:ext>
            </a:extLst>
          </p:cNvPr>
          <p:cNvSpPr>
            <a:spLocks noGrp="1"/>
          </p:cNvSpPr>
          <p:nvPr>
            <p:ph type="sldNum" sz="quarter" idx="5"/>
          </p:nvPr>
        </p:nvSpPr>
        <p:spPr/>
        <p:txBody>
          <a:bodyPr/>
          <a:lstStyle/>
          <a:p>
            <a:fld id="{BC29152C-5719-47FC-987D-06987D6F17EF}" type="slidenum">
              <a:rPr lang="en-US" smtClean="0"/>
              <a:t>10</a:t>
            </a:fld>
            <a:endParaRPr lang="en-US"/>
          </a:p>
        </p:txBody>
      </p:sp>
    </p:spTree>
    <p:extLst>
      <p:ext uri="{BB962C8B-B14F-4D97-AF65-F5344CB8AC3E}">
        <p14:creationId xmlns:p14="http://schemas.microsoft.com/office/powerpoint/2010/main" val="286962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16B7-F853-F230-5C51-F9FEAFE78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084F3-F2C9-973A-9326-098422ADB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051D1-95AE-6FA4-525F-925D92F888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43B1D4-1EBA-69A8-D906-11E0832929DD}"/>
              </a:ext>
            </a:extLst>
          </p:cNvPr>
          <p:cNvSpPr>
            <a:spLocks noGrp="1"/>
          </p:cNvSpPr>
          <p:nvPr>
            <p:ph type="sldNum" sz="quarter" idx="5"/>
          </p:nvPr>
        </p:nvSpPr>
        <p:spPr/>
        <p:txBody>
          <a:bodyPr/>
          <a:lstStyle/>
          <a:p>
            <a:fld id="{BC29152C-5719-47FC-987D-06987D6F17EF}" type="slidenum">
              <a:rPr lang="en-US" smtClean="0"/>
              <a:t>11</a:t>
            </a:fld>
            <a:endParaRPr lang="en-US"/>
          </a:p>
        </p:txBody>
      </p:sp>
    </p:spTree>
    <p:extLst>
      <p:ext uri="{BB962C8B-B14F-4D97-AF65-F5344CB8AC3E}">
        <p14:creationId xmlns:p14="http://schemas.microsoft.com/office/powerpoint/2010/main" val="281648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29152C-5719-47FC-987D-06987D6F17EF}" type="slidenum">
              <a:rPr lang="en-US" smtClean="0"/>
              <a:t>12</a:t>
            </a:fld>
            <a:endParaRPr lang="en-US"/>
          </a:p>
        </p:txBody>
      </p:sp>
    </p:spTree>
    <p:extLst>
      <p:ext uri="{BB962C8B-B14F-4D97-AF65-F5344CB8AC3E}">
        <p14:creationId xmlns:p14="http://schemas.microsoft.com/office/powerpoint/2010/main" val="28430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29152C-5719-47FC-987D-06987D6F17EF}" type="slidenum">
              <a:rPr lang="en-US" smtClean="0"/>
              <a:t>14</a:t>
            </a:fld>
            <a:endParaRPr lang="en-US"/>
          </a:p>
        </p:txBody>
      </p:sp>
    </p:spTree>
    <p:extLst>
      <p:ext uri="{BB962C8B-B14F-4D97-AF65-F5344CB8AC3E}">
        <p14:creationId xmlns:p14="http://schemas.microsoft.com/office/powerpoint/2010/main" val="293505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F27D-97E7-4377-E201-774944752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0A851-A3BE-11A9-BB44-867900EC3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0D61F-2AC0-4F42-92BD-4EA40EBE1C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3BA3F-8691-21EB-B511-57DD4269B3A1}"/>
              </a:ext>
            </a:extLst>
          </p:cNvPr>
          <p:cNvSpPr>
            <a:spLocks noGrp="1"/>
          </p:cNvSpPr>
          <p:nvPr>
            <p:ph type="sldNum" sz="quarter" idx="5"/>
          </p:nvPr>
        </p:nvSpPr>
        <p:spPr/>
        <p:txBody>
          <a:bodyPr/>
          <a:lstStyle/>
          <a:p>
            <a:fld id="{BC29152C-5719-47FC-987D-06987D6F17EF}" type="slidenum">
              <a:rPr lang="en-US" smtClean="0"/>
              <a:t>15</a:t>
            </a:fld>
            <a:endParaRPr lang="en-US"/>
          </a:p>
        </p:txBody>
      </p:sp>
    </p:spTree>
    <p:extLst>
      <p:ext uri="{BB962C8B-B14F-4D97-AF65-F5344CB8AC3E}">
        <p14:creationId xmlns:p14="http://schemas.microsoft.com/office/powerpoint/2010/main" val="239819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sv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42E2-6729-3EE0-FB7A-6429CF304DD0}"/>
            </a:ext>
          </a:extLst>
        </p:cNvPr>
        <p:cNvGrpSpPr/>
        <p:nvPr/>
      </p:nvGrpSpPr>
      <p:grpSpPr>
        <a:xfrm>
          <a:off x="0" y="0"/>
          <a:ext cx="0" cy="0"/>
          <a:chOff x="0" y="0"/>
          <a:chExt cx="0" cy="0"/>
        </a:xfrm>
      </p:grpSpPr>
      <p:sp>
        <p:nvSpPr>
          <p:cNvPr id="28" name="Freeform 2">
            <a:extLst>
              <a:ext uri="{FF2B5EF4-FFF2-40B4-BE49-F238E27FC236}">
                <a16:creationId xmlns:a16="http://schemas.microsoft.com/office/drawing/2014/main" id="{A2EDB7CC-6BA9-56DA-6E0E-02414457FC65}"/>
              </a:ext>
            </a:extLst>
          </p:cNvPr>
          <p:cNvSpPr/>
          <p:nvPr/>
        </p:nvSpPr>
        <p:spPr>
          <a:xfrm>
            <a:off x="0" y="0"/>
            <a:ext cx="18288000" cy="12077700"/>
          </a:xfrm>
          <a:custGeom>
            <a:avLst/>
            <a:gdLst/>
            <a:ahLst/>
            <a:cxnLst/>
            <a:rect l="l" t="t" r="r" b="b"/>
            <a:pathLst>
              <a:path w="18288000" h="6413504">
                <a:moveTo>
                  <a:pt x="0" y="0"/>
                </a:moveTo>
                <a:lnTo>
                  <a:pt x="18288000" y="0"/>
                </a:lnTo>
                <a:lnTo>
                  <a:pt x="18288000" y="6413504"/>
                </a:lnTo>
                <a:lnTo>
                  <a:pt x="0" y="6413504"/>
                </a:lnTo>
                <a:lnTo>
                  <a:pt x="0" y="0"/>
                </a:lnTo>
                <a:close/>
              </a:path>
            </a:pathLst>
          </a:custGeom>
          <a:blipFill>
            <a:blip r:embed="rId3"/>
            <a:stretch>
              <a:fillRect/>
            </a:stretch>
          </a:blipFill>
        </p:spPr>
        <p:txBody>
          <a:bodyPr/>
          <a:lstStyle/>
          <a:p>
            <a:endParaRPr lang="en-US"/>
          </a:p>
        </p:txBody>
      </p:sp>
      <p:pic>
        <p:nvPicPr>
          <p:cNvPr id="27" name="Picture 26" descr="A black and blue logo&#10;&#10;Description automatically generated">
            <a:extLst>
              <a:ext uri="{FF2B5EF4-FFF2-40B4-BE49-F238E27FC236}">
                <a16:creationId xmlns:a16="http://schemas.microsoft.com/office/drawing/2014/main" id="{182E2C7E-B2F9-2437-A3B7-BD99ED829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536" y="1866900"/>
            <a:ext cx="14692928" cy="3581400"/>
          </a:xfrm>
          <a:prstGeom prst="rect">
            <a:avLst/>
          </a:prstGeom>
        </p:spPr>
      </p:pic>
      <p:sp>
        <p:nvSpPr>
          <p:cNvPr id="30" name="TextBox 21">
            <a:extLst>
              <a:ext uri="{FF2B5EF4-FFF2-40B4-BE49-F238E27FC236}">
                <a16:creationId xmlns:a16="http://schemas.microsoft.com/office/drawing/2014/main" id="{88383415-6FDE-61CA-E07C-9AE2D8CC6A4F}"/>
              </a:ext>
            </a:extLst>
          </p:cNvPr>
          <p:cNvSpPr txBox="1"/>
          <p:nvPr/>
        </p:nvSpPr>
        <p:spPr>
          <a:xfrm>
            <a:off x="0" y="7505700"/>
            <a:ext cx="18288000" cy="802464"/>
          </a:xfrm>
          <a:prstGeom prst="rect">
            <a:avLst/>
          </a:prstGeom>
        </p:spPr>
        <p:txBody>
          <a:bodyPr wrap="square" lIns="0" tIns="0" rIns="0" bIns="0" rtlCol="0" anchor="t">
            <a:spAutoFit/>
          </a:bodyPr>
          <a:lstStyle/>
          <a:p>
            <a:pPr algn="ctr">
              <a:lnSpc>
                <a:spcPts val="6614"/>
              </a:lnSpc>
            </a:pPr>
            <a:r>
              <a:rPr lang="en-US" sz="5400" spc="59" dirty="0">
                <a:solidFill>
                  <a:srgbClr val="F6A01A"/>
                </a:solidFill>
                <a:latin typeface="Myriad Bold" panose="020B0604020202020204" charset="0"/>
                <a:ea typeface="Myriad"/>
                <a:cs typeface="Myriad"/>
                <a:sym typeface="Myriad"/>
              </a:rPr>
              <a:t>STRATEGIC FRAMEWORK &amp; 2025 GRANTMAKING</a:t>
            </a:r>
          </a:p>
        </p:txBody>
      </p:sp>
      <p:sp>
        <p:nvSpPr>
          <p:cNvPr id="31" name="TextBox 21">
            <a:extLst>
              <a:ext uri="{FF2B5EF4-FFF2-40B4-BE49-F238E27FC236}">
                <a16:creationId xmlns:a16="http://schemas.microsoft.com/office/drawing/2014/main" id="{474FB4B8-956D-F5DD-EDB2-EAB8F9BE33B0}"/>
              </a:ext>
            </a:extLst>
          </p:cNvPr>
          <p:cNvSpPr txBox="1"/>
          <p:nvPr/>
        </p:nvSpPr>
        <p:spPr>
          <a:xfrm>
            <a:off x="0" y="8191798"/>
            <a:ext cx="18288000" cy="737189"/>
          </a:xfrm>
          <a:prstGeom prst="rect">
            <a:avLst/>
          </a:prstGeom>
        </p:spPr>
        <p:txBody>
          <a:bodyPr wrap="square" lIns="0" tIns="0" rIns="0" bIns="0" rtlCol="0" anchor="t">
            <a:spAutoFit/>
          </a:bodyPr>
          <a:lstStyle/>
          <a:p>
            <a:pPr algn="ctr">
              <a:lnSpc>
                <a:spcPts val="6614"/>
              </a:lnSpc>
            </a:pPr>
            <a:r>
              <a:rPr lang="en-US" sz="3200" spc="59" dirty="0">
                <a:solidFill>
                  <a:srgbClr val="00446A"/>
                </a:solidFill>
                <a:latin typeface="Myriad Light" panose="020B0604020202020204" charset="0"/>
                <a:ea typeface="Myriad"/>
                <a:cs typeface="Myriad"/>
                <a:sym typeface="Myriad"/>
              </a:rPr>
              <a:t>February 11, 2025</a:t>
            </a:r>
          </a:p>
        </p:txBody>
      </p:sp>
    </p:spTree>
    <p:extLst>
      <p:ext uri="{BB962C8B-B14F-4D97-AF65-F5344CB8AC3E}">
        <p14:creationId xmlns:p14="http://schemas.microsoft.com/office/powerpoint/2010/main" val="98950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9ACF-023C-7FE8-3942-82AFA9C1E6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294B2E-DB56-3B4E-2DFF-E1E34886FD41}"/>
              </a:ext>
            </a:extLst>
          </p:cNvPr>
          <p:cNvSpPr/>
          <p:nvPr/>
        </p:nvSpPr>
        <p:spPr>
          <a:xfrm>
            <a:off x="0" y="12985"/>
            <a:ext cx="18288000" cy="3524250"/>
          </a:xfrm>
          <a:custGeom>
            <a:avLst/>
            <a:gdLst/>
            <a:ahLst/>
            <a:cxnLst/>
            <a:rect l="l" t="t" r="r" b="b"/>
            <a:pathLst>
              <a:path w="18288000" h="3524250">
                <a:moveTo>
                  <a:pt x="0" y="0"/>
                </a:moveTo>
                <a:lnTo>
                  <a:pt x="18288000" y="0"/>
                </a:lnTo>
                <a:lnTo>
                  <a:pt x="18288000" y="3524250"/>
                </a:lnTo>
                <a:lnTo>
                  <a:pt x="0" y="3524250"/>
                </a:lnTo>
                <a:lnTo>
                  <a:pt x="0" y="0"/>
                </a:lnTo>
                <a:close/>
              </a:path>
            </a:pathLst>
          </a:custGeom>
          <a:blipFill>
            <a:blip r:embed="rId3"/>
            <a:stretch>
              <a:fillRect t="-71184" b="-80643"/>
            </a:stretch>
          </a:blipFill>
        </p:spPr>
        <p:txBody>
          <a:bodyPr/>
          <a:lstStyle/>
          <a:p>
            <a:endParaRPr lang="en-US"/>
          </a:p>
        </p:txBody>
      </p:sp>
      <p:sp>
        <p:nvSpPr>
          <p:cNvPr id="3" name="Freeform 3">
            <a:extLst>
              <a:ext uri="{FF2B5EF4-FFF2-40B4-BE49-F238E27FC236}">
                <a16:creationId xmlns:a16="http://schemas.microsoft.com/office/drawing/2014/main" id="{83F00840-7881-C13C-21BD-6CDC0F6125B7}"/>
              </a:ext>
            </a:extLst>
          </p:cNvPr>
          <p:cNvSpPr/>
          <p:nvPr/>
        </p:nvSpPr>
        <p:spPr>
          <a:xfrm>
            <a:off x="0" y="12991"/>
            <a:ext cx="18288000" cy="10261019"/>
          </a:xfrm>
          <a:custGeom>
            <a:avLst/>
            <a:gdLst/>
            <a:ahLst/>
            <a:cxnLst/>
            <a:rect l="l" t="t" r="r" b="b"/>
            <a:pathLst>
              <a:path w="18288000" h="10261019">
                <a:moveTo>
                  <a:pt x="0" y="0"/>
                </a:moveTo>
                <a:lnTo>
                  <a:pt x="18288000" y="0"/>
                </a:lnTo>
                <a:lnTo>
                  <a:pt x="18288000" y="10261019"/>
                </a:lnTo>
                <a:lnTo>
                  <a:pt x="0" y="10261019"/>
                </a:lnTo>
                <a:lnTo>
                  <a:pt x="0" y="0"/>
                </a:lnTo>
                <a:close/>
              </a:path>
            </a:pathLst>
          </a:custGeom>
          <a:blipFill>
            <a:blip r:embed="rId4"/>
            <a:stretch>
              <a:fillRect t="-58200" b="-47693"/>
            </a:stretch>
          </a:blipFill>
        </p:spPr>
        <p:txBody>
          <a:bodyPr/>
          <a:lstStyle/>
          <a:p>
            <a:endParaRPr lang="en-US"/>
          </a:p>
        </p:txBody>
      </p:sp>
      <p:sp>
        <p:nvSpPr>
          <p:cNvPr id="4" name="Freeform 4">
            <a:extLst>
              <a:ext uri="{FF2B5EF4-FFF2-40B4-BE49-F238E27FC236}">
                <a16:creationId xmlns:a16="http://schemas.microsoft.com/office/drawing/2014/main" id="{683E9EB3-E3D9-5B90-B941-D1BBFC800EAE}"/>
              </a:ext>
            </a:extLst>
          </p:cNvPr>
          <p:cNvSpPr/>
          <p:nvPr/>
        </p:nvSpPr>
        <p:spPr>
          <a:xfrm>
            <a:off x="0" y="3537235"/>
            <a:ext cx="18288000" cy="6797430"/>
          </a:xfrm>
          <a:custGeom>
            <a:avLst/>
            <a:gdLst/>
            <a:ahLst/>
            <a:cxnLst/>
            <a:rect l="l" t="t" r="r" b="b"/>
            <a:pathLst>
              <a:path w="18288000" h="6797430">
                <a:moveTo>
                  <a:pt x="0" y="0"/>
                </a:moveTo>
                <a:lnTo>
                  <a:pt x="18288000" y="0"/>
                </a:lnTo>
                <a:lnTo>
                  <a:pt x="18288000" y="6797430"/>
                </a:lnTo>
                <a:lnTo>
                  <a:pt x="0" y="6797430"/>
                </a:lnTo>
                <a:lnTo>
                  <a:pt x="0" y="0"/>
                </a:lnTo>
                <a:close/>
              </a:path>
            </a:pathLst>
          </a:custGeom>
          <a:blipFill>
            <a:blip r:embed="rId5"/>
            <a:stretch>
              <a:fillRect t="-82585" b="-71949"/>
            </a:stretch>
          </a:blipFill>
        </p:spPr>
        <p:txBody>
          <a:bodyPr/>
          <a:lstStyle/>
          <a:p>
            <a:endParaRPr lang="en-US"/>
          </a:p>
        </p:txBody>
      </p:sp>
      <p:grpSp>
        <p:nvGrpSpPr>
          <p:cNvPr id="5" name="Group 5">
            <a:extLst>
              <a:ext uri="{FF2B5EF4-FFF2-40B4-BE49-F238E27FC236}">
                <a16:creationId xmlns:a16="http://schemas.microsoft.com/office/drawing/2014/main" id="{9030BF11-044E-0BE1-6EA9-EE7ED5FAD90E}"/>
              </a:ext>
            </a:extLst>
          </p:cNvPr>
          <p:cNvGrpSpPr>
            <a:grpSpLocks noChangeAspect="1"/>
          </p:cNvGrpSpPr>
          <p:nvPr/>
        </p:nvGrpSpPr>
        <p:grpSpPr>
          <a:xfrm>
            <a:off x="544673" y="853885"/>
            <a:ext cx="2103584" cy="2079815"/>
            <a:chOff x="0" y="0"/>
            <a:chExt cx="677723" cy="670065"/>
          </a:xfrm>
        </p:grpSpPr>
        <p:sp>
          <p:nvSpPr>
            <p:cNvPr id="6" name="Freeform 6">
              <a:extLst>
                <a:ext uri="{FF2B5EF4-FFF2-40B4-BE49-F238E27FC236}">
                  <a16:creationId xmlns:a16="http://schemas.microsoft.com/office/drawing/2014/main" id="{5C64F043-BDC7-6778-C20A-A61FDF5C9AEE}"/>
                </a:ext>
              </a:extLst>
            </p:cNvPr>
            <p:cNvSpPr/>
            <p:nvPr/>
          </p:nvSpPr>
          <p:spPr>
            <a:xfrm>
              <a:off x="63500" y="293751"/>
              <a:ext cx="550799" cy="85598"/>
            </a:xfrm>
            <a:custGeom>
              <a:avLst/>
              <a:gdLst/>
              <a:ahLst/>
              <a:cxnLst/>
              <a:rect l="l" t="t" r="r" b="b"/>
              <a:pathLst>
                <a:path w="550799" h="85598">
                  <a:moveTo>
                    <a:pt x="24765" y="0"/>
                  </a:moveTo>
                  <a:lnTo>
                    <a:pt x="0" y="42799"/>
                  </a:lnTo>
                  <a:lnTo>
                    <a:pt x="24765" y="85598"/>
                  </a:lnTo>
                  <a:lnTo>
                    <a:pt x="526034" y="85598"/>
                  </a:lnTo>
                  <a:lnTo>
                    <a:pt x="550799" y="42799"/>
                  </a:lnTo>
                  <a:lnTo>
                    <a:pt x="526034" y="0"/>
                  </a:lnTo>
                  <a:close/>
                </a:path>
              </a:pathLst>
            </a:custGeom>
            <a:solidFill>
              <a:srgbClr val="F6A01A"/>
            </a:solidFill>
          </p:spPr>
          <p:txBody>
            <a:bodyPr/>
            <a:lstStyle/>
            <a:p>
              <a:endParaRPr lang="en-US"/>
            </a:p>
          </p:txBody>
        </p:sp>
        <p:sp>
          <p:nvSpPr>
            <p:cNvPr id="7" name="Freeform 7">
              <a:extLst>
                <a:ext uri="{FF2B5EF4-FFF2-40B4-BE49-F238E27FC236}">
                  <a16:creationId xmlns:a16="http://schemas.microsoft.com/office/drawing/2014/main" id="{F5472200-D6CB-B1C1-E18A-9FE7348C662F}"/>
                </a:ext>
              </a:extLst>
            </p:cNvPr>
            <p:cNvSpPr/>
            <p:nvPr/>
          </p:nvSpPr>
          <p:spPr>
            <a:xfrm>
              <a:off x="116967" y="412750"/>
              <a:ext cx="444500" cy="85598"/>
            </a:xfrm>
            <a:custGeom>
              <a:avLst/>
              <a:gdLst/>
              <a:ahLst/>
              <a:cxnLst/>
              <a:rect l="l" t="t" r="r" b="b"/>
              <a:pathLst>
                <a:path w="444500" h="85598">
                  <a:moveTo>
                    <a:pt x="24765" y="0"/>
                  </a:moveTo>
                  <a:lnTo>
                    <a:pt x="0" y="42799"/>
                  </a:lnTo>
                  <a:lnTo>
                    <a:pt x="24765" y="85598"/>
                  </a:lnTo>
                  <a:lnTo>
                    <a:pt x="419735" y="85598"/>
                  </a:lnTo>
                  <a:lnTo>
                    <a:pt x="444500" y="42799"/>
                  </a:lnTo>
                  <a:lnTo>
                    <a:pt x="419735" y="0"/>
                  </a:lnTo>
                  <a:close/>
                </a:path>
              </a:pathLst>
            </a:custGeom>
            <a:solidFill>
              <a:srgbClr val="F6A01A"/>
            </a:solidFill>
          </p:spPr>
          <p:txBody>
            <a:bodyPr/>
            <a:lstStyle/>
            <a:p>
              <a:endParaRPr lang="en-US"/>
            </a:p>
          </p:txBody>
        </p:sp>
        <p:sp>
          <p:nvSpPr>
            <p:cNvPr id="8" name="Freeform 8">
              <a:extLst>
                <a:ext uri="{FF2B5EF4-FFF2-40B4-BE49-F238E27FC236}">
                  <a16:creationId xmlns:a16="http://schemas.microsoft.com/office/drawing/2014/main" id="{8433E35D-2B6F-547D-47F4-9DB72EB6E9C6}"/>
                </a:ext>
              </a:extLst>
            </p:cNvPr>
            <p:cNvSpPr/>
            <p:nvPr/>
          </p:nvSpPr>
          <p:spPr>
            <a:xfrm>
              <a:off x="212598" y="531622"/>
              <a:ext cx="252095" cy="74930"/>
            </a:xfrm>
            <a:custGeom>
              <a:avLst/>
              <a:gdLst/>
              <a:ahLst/>
              <a:cxnLst/>
              <a:rect l="l" t="t" r="r" b="b"/>
              <a:pathLst>
                <a:path w="252095" h="74930">
                  <a:moveTo>
                    <a:pt x="252095" y="0"/>
                  </a:moveTo>
                  <a:cubicBezTo>
                    <a:pt x="227838" y="44704"/>
                    <a:pt x="180467" y="74930"/>
                    <a:pt x="125984" y="74930"/>
                  </a:cubicBezTo>
                  <a:cubicBezTo>
                    <a:pt x="71501" y="74930"/>
                    <a:pt x="24257" y="44577"/>
                    <a:pt x="0" y="0"/>
                  </a:cubicBezTo>
                  <a:close/>
                </a:path>
              </a:pathLst>
            </a:custGeom>
            <a:solidFill>
              <a:srgbClr val="F6A01A"/>
            </a:solidFill>
          </p:spPr>
          <p:txBody>
            <a:bodyPr/>
            <a:lstStyle/>
            <a:p>
              <a:endParaRPr lang="en-US"/>
            </a:p>
          </p:txBody>
        </p:sp>
        <p:sp>
          <p:nvSpPr>
            <p:cNvPr id="9" name="Freeform 9">
              <a:extLst>
                <a:ext uri="{FF2B5EF4-FFF2-40B4-BE49-F238E27FC236}">
                  <a16:creationId xmlns:a16="http://schemas.microsoft.com/office/drawing/2014/main" id="{8434D782-9EF6-89CB-F960-5D2FA190B12B}"/>
                </a:ext>
              </a:extLst>
            </p:cNvPr>
            <p:cNvSpPr/>
            <p:nvPr/>
          </p:nvSpPr>
          <p:spPr>
            <a:xfrm>
              <a:off x="116967" y="171704"/>
              <a:ext cx="444500" cy="85598"/>
            </a:xfrm>
            <a:custGeom>
              <a:avLst/>
              <a:gdLst/>
              <a:ahLst/>
              <a:cxnLst/>
              <a:rect l="l" t="t" r="r" b="b"/>
              <a:pathLst>
                <a:path w="444500" h="85598">
                  <a:moveTo>
                    <a:pt x="24765" y="85598"/>
                  </a:moveTo>
                  <a:lnTo>
                    <a:pt x="0" y="42799"/>
                  </a:lnTo>
                  <a:lnTo>
                    <a:pt x="24765" y="0"/>
                  </a:lnTo>
                  <a:lnTo>
                    <a:pt x="419735" y="0"/>
                  </a:lnTo>
                  <a:lnTo>
                    <a:pt x="444500" y="42799"/>
                  </a:lnTo>
                  <a:lnTo>
                    <a:pt x="419735" y="85598"/>
                  </a:lnTo>
                  <a:close/>
                </a:path>
              </a:pathLst>
            </a:custGeom>
            <a:solidFill>
              <a:srgbClr val="F6A01A"/>
            </a:solidFill>
          </p:spPr>
          <p:txBody>
            <a:bodyPr/>
            <a:lstStyle/>
            <a:p>
              <a:endParaRPr lang="en-US"/>
            </a:p>
          </p:txBody>
        </p:sp>
        <p:sp>
          <p:nvSpPr>
            <p:cNvPr id="10" name="Freeform 10">
              <a:extLst>
                <a:ext uri="{FF2B5EF4-FFF2-40B4-BE49-F238E27FC236}">
                  <a16:creationId xmlns:a16="http://schemas.microsoft.com/office/drawing/2014/main" id="{76A14E40-7881-8A7D-EFE1-F2D05A4254DC}"/>
                </a:ext>
              </a:extLst>
            </p:cNvPr>
            <p:cNvSpPr/>
            <p:nvPr/>
          </p:nvSpPr>
          <p:spPr>
            <a:xfrm>
              <a:off x="212598" y="63500"/>
              <a:ext cx="252095" cy="74930"/>
            </a:xfrm>
            <a:custGeom>
              <a:avLst/>
              <a:gdLst/>
              <a:ahLst/>
              <a:cxnLst/>
              <a:rect l="l" t="t" r="r" b="b"/>
              <a:pathLst>
                <a:path w="252095" h="74930">
                  <a:moveTo>
                    <a:pt x="252095" y="74930"/>
                  </a:moveTo>
                  <a:cubicBezTo>
                    <a:pt x="227838" y="30353"/>
                    <a:pt x="180467" y="0"/>
                    <a:pt x="125984" y="0"/>
                  </a:cubicBezTo>
                  <a:cubicBezTo>
                    <a:pt x="71501" y="0"/>
                    <a:pt x="24257" y="30353"/>
                    <a:pt x="0" y="74930"/>
                  </a:cubicBezTo>
                  <a:close/>
                </a:path>
              </a:pathLst>
            </a:custGeom>
            <a:solidFill>
              <a:srgbClr val="F6A01A"/>
            </a:solidFill>
          </p:spPr>
          <p:txBody>
            <a:bodyPr/>
            <a:lstStyle/>
            <a:p>
              <a:endParaRPr lang="en-US"/>
            </a:p>
          </p:txBody>
        </p:sp>
      </p:grpSp>
      <p:sp>
        <p:nvSpPr>
          <p:cNvPr id="11" name="TextBox 11">
            <a:extLst>
              <a:ext uri="{FF2B5EF4-FFF2-40B4-BE49-F238E27FC236}">
                <a16:creationId xmlns:a16="http://schemas.microsoft.com/office/drawing/2014/main" id="{E715F7F7-A8E8-6CB5-5B03-577A69D62CAB}"/>
              </a:ext>
            </a:extLst>
          </p:cNvPr>
          <p:cNvSpPr txBox="1"/>
          <p:nvPr/>
        </p:nvSpPr>
        <p:spPr>
          <a:xfrm>
            <a:off x="5637068" y="9772542"/>
            <a:ext cx="93596" cy="172649"/>
          </a:xfrm>
          <a:prstGeom prst="rect">
            <a:avLst/>
          </a:prstGeom>
        </p:spPr>
        <p:txBody>
          <a:bodyPr lIns="0" tIns="0" rIns="0" bIns="0" rtlCol="0" anchor="t">
            <a:spAutoFit/>
          </a:bodyPr>
          <a:lstStyle/>
          <a:p>
            <a:pPr algn="l">
              <a:lnSpc>
                <a:spcPts val="1288"/>
              </a:lnSpc>
            </a:pPr>
            <a:r>
              <a:rPr lang="en-US" sz="920" b="1">
                <a:solidFill>
                  <a:srgbClr val="F6A01A"/>
                </a:solidFill>
                <a:latin typeface="Myriad Ultra-Bold"/>
                <a:ea typeface="Myriad Ultra-Bold"/>
                <a:cs typeface="Myriad Ultra-Bold"/>
                <a:sym typeface="Myriad Ultra-Bold"/>
              </a:rPr>
              <a:t>5</a:t>
            </a:r>
            <a:r>
              <a:rPr lang="en-US" sz="920">
                <a:solidFill>
                  <a:srgbClr val="00446A"/>
                </a:solidFill>
                <a:latin typeface="Myriad"/>
                <a:ea typeface="Myriad"/>
                <a:cs typeface="Myriad"/>
                <a:sym typeface="Myriad"/>
              </a:rPr>
              <a:t> </a:t>
            </a:r>
          </a:p>
        </p:txBody>
      </p:sp>
      <p:grpSp>
        <p:nvGrpSpPr>
          <p:cNvPr id="12" name="Group 12">
            <a:extLst>
              <a:ext uri="{FF2B5EF4-FFF2-40B4-BE49-F238E27FC236}">
                <a16:creationId xmlns:a16="http://schemas.microsoft.com/office/drawing/2014/main" id="{DC24C267-B0C8-6591-FF95-BEE0211B1E51}"/>
              </a:ext>
            </a:extLst>
          </p:cNvPr>
          <p:cNvGrpSpPr/>
          <p:nvPr/>
        </p:nvGrpSpPr>
        <p:grpSpPr>
          <a:xfrm>
            <a:off x="2722312" y="4529466"/>
            <a:ext cx="12843376" cy="5000139"/>
            <a:chOff x="141459" y="141459"/>
            <a:chExt cx="14259104" cy="5361313"/>
          </a:xfrm>
        </p:grpSpPr>
        <p:grpSp>
          <p:nvGrpSpPr>
            <p:cNvPr id="13" name="Group 13">
              <a:extLst>
                <a:ext uri="{FF2B5EF4-FFF2-40B4-BE49-F238E27FC236}">
                  <a16:creationId xmlns:a16="http://schemas.microsoft.com/office/drawing/2014/main" id="{695F5810-C0E6-DFB0-36D7-AAEECF7C67FE}"/>
                </a:ext>
              </a:extLst>
            </p:cNvPr>
            <p:cNvGrpSpPr>
              <a:grpSpLocks noChangeAspect="1"/>
            </p:cNvGrpSpPr>
            <p:nvPr/>
          </p:nvGrpSpPr>
          <p:grpSpPr>
            <a:xfrm>
              <a:off x="141459" y="141459"/>
              <a:ext cx="14259104" cy="5361313"/>
              <a:chOff x="63500" y="63500"/>
              <a:chExt cx="6400800" cy="2406650"/>
            </a:xfrm>
          </p:grpSpPr>
          <p:sp>
            <p:nvSpPr>
              <p:cNvPr id="14" name="Freeform 14">
                <a:extLst>
                  <a:ext uri="{FF2B5EF4-FFF2-40B4-BE49-F238E27FC236}">
                    <a16:creationId xmlns:a16="http://schemas.microsoft.com/office/drawing/2014/main" id="{CA035055-3D14-24E4-EF6A-A707910ECB3D}"/>
                  </a:ext>
                </a:extLst>
              </p:cNvPr>
              <p:cNvSpPr/>
              <p:nvPr/>
            </p:nvSpPr>
            <p:spPr>
              <a:xfrm>
                <a:off x="69850" y="69850"/>
                <a:ext cx="6388100" cy="2393950"/>
              </a:xfrm>
              <a:custGeom>
                <a:avLst/>
                <a:gdLst/>
                <a:ahLst/>
                <a:cxnLst/>
                <a:rect l="l" t="t" r="r" b="b"/>
                <a:pathLst>
                  <a:path w="6388100" h="2393950">
                    <a:moveTo>
                      <a:pt x="0" y="2393950"/>
                    </a:moveTo>
                    <a:lnTo>
                      <a:pt x="6388100" y="2393950"/>
                    </a:lnTo>
                    <a:lnTo>
                      <a:pt x="6388100" y="0"/>
                    </a:lnTo>
                    <a:lnTo>
                      <a:pt x="0" y="0"/>
                    </a:lnTo>
                    <a:close/>
                  </a:path>
                </a:pathLst>
              </a:custGeom>
              <a:solidFill>
                <a:srgbClr val="FFFFFF"/>
              </a:solidFill>
            </p:spPr>
            <p:txBody>
              <a:bodyPr/>
              <a:lstStyle/>
              <a:p>
                <a:endParaRPr lang="en-US"/>
              </a:p>
            </p:txBody>
          </p:sp>
          <p:sp>
            <p:nvSpPr>
              <p:cNvPr id="15" name="Freeform 15">
                <a:extLst>
                  <a:ext uri="{FF2B5EF4-FFF2-40B4-BE49-F238E27FC236}">
                    <a16:creationId xmlns:a16="http://schemas.microsoft.com/office/drawing/2014/main" id="{AFB21F83-0181-DDE9-0904-BE635AC301AA}"/>
                  </a:ext>
                </a:extLst>
              </p:cNvPr>
              <p:cNvSpPr/>
              <p:nvPr/>
            </p:nvSpPr>
            <p:spPr>
              <a:xfrm>
                <a:off x="63500" y="63500"/>
                <a:ext cx="6400800" cy="2406650"/>
              </a:xfrm>
              <a:custGeom>
                <a:avLst/>
                <a:gdLst/>
                <a:ahLst/>
                <a:cxnLst/>
                <a:rect l="l" t="t" r="r" b="b"/>
                <a:pathLst>
                  <a:path w="6400800" h="2406650">
                    <a:moveTo>
                      <a:pt x="6350" y="2393950"/>
                    </a:moveTo>
                    <a:lnTo>
                      <a:pt x="6394450" y="2393950"/>
                    </a:lnTo>
                    <a:lnTo>
                      <a:pt x="6394450" y="2400300"/>
                    </a:lnTo>
                    <a:lnTo>
                      <a:pt x="6388100" y="2400300"/>
                    </a:lnTo>
                    <a:lnTo>
                      <a:pt x="6388100" y="6350"/>
                    </a:lnTo>
                    <a:lnTo>
                      <a:pt x="6394450" y="6350"/>
                    </a:lnTo>
                    <a:lnTo>
                      <a:pt x="6394450" y="12700"/>
                    </a:lnTo>
                    <a:lnTo>
                      <a:pt x="6350" y="12700"/>
                    </a:lnTo>
                    <a:lnTo>
                      <a:pt x="6350" y="6350"/>
                    </a:lnTo>
                    <a:lnTo>
                      <a:pt x="12700" y="6350"/>
                    </a:lnTo>
                    <a:lnTo>
                      <a:pt x="12700" y="2400300"/>
                    </a:lnTo>
                    <a:lnTo>
                      <a:pt x="6350" y="2400300"/>
                    </a:lnTo>
                    <a:lnTo>
                      <a:pt x="6350" y="2393950"/>
                    </a:lnTo>
                    <a:moveTo>
                      <a:pt x="6350" y="2406650"/>
                    </a:moveTo>
                    <a:lnTo>
                      <a:pt x="0" y="2406650"/>
                    </a:lnTo>
                    <a:lnTo>
                      <a:pt x="0" y="2400300"/>
                    </a:lnTo>
                    <a:lnTo>
                      <a:pt x="0" y="6350"/>
                    </a:lnTo>
                    <a:lnTo>
                      <a:pt x="0" y="0"/>
                    </a:lnTo>
                    <a:lnTo>
                      <a:pt x="6350" y="0"/>
                    </a:lnTo>
                    <a:lnTo>
                      <a:pt x="6394450" y="0"/>
                    </a:lnTo>
                    <a:lnTo>
                      <a:pt x="6400800" y="0"/>
                    </a:lnTo>
                    <a:lnTo>
                      <a:pt x="6400800" y="6350"/>
                    </a:lnTo>
                    <a:lnTo>
                      <a:pt x="6400800" y="2400300"/>
                    </a:lnTo>
                    <a:lnTo>
                      <a:pt x="6400800" y="2406650"/>
                    </a:lnTo>
                    <a:lnTo>
                      <a:pt x="6394450" y="2406650"/>
                    </a:lnTo>
                    <a:lnTo>
                      <a:pt x="6350" y="2406650"/>
                    </a:lnTo>
                    <a:close/>
                  </a:path>
                </a:pathLst>
              </a:custGeom>
              <a:solidFill>
                <a:srgbClr val="F6A01A"/>
              </a:solidFill>
            </p:spPr>
            <p:txBody>
              <a:bodyPr/>
              <a:lstStyle/>
              <a:p>
                <a:endParaRPr lang="en-US"/>
              </a:p>
            </p:txBody>
          </p:sp>
        </p:grpSp>
        <p:sp>
          <p:nvSpPr>
            <p:cNvPr id="16" name="TextBox 16">
              <a:extLst>
                <a:ext uri="{FF2B5EF4-FFF2-40B4-BE49-F238E27FC236}">
                  <a16:creationId xmlns:a16="http://schemas.microsoft.com/office/drawing/2014/main" id="{CC24AEBF-3067-762E-3680-D9FB9865ECFB}"/>
                </a:ext>
              </a:extLst>
            </p:cNvPr>
            <p:cNvSpPr txBox="1"/>
            <p:nvPr/>
          </p:nvSpPr>
          <p:spPr>
            <a:xfrm>
              <a:off x="933630" y="1722088"/>
              <a:ext cx="12681952" cy="2255056"/>
            </a:xfrm>
            <a:prstGeom prst="rect">
              <a:avLst/>
            </a:prstGeom>
          </p:spPr>
          <p:txBody>
            <a:bodyPr wrap="square" lIns="0" tIns="0" rIns="0" bIns="0" rtlCol="0" anchor="t">
              <a:spAutoFit/>
            </a:bodyPr>
            <a:lstStyle/>
            <a:p>
              <a:pPr marL="0" marR="0" lvl="0" indent="0" algn="l" defTabSz="914400" rtl="0" eaLnBrk="1" fontAlgn="auto" latinLnBrk="0" hangingPunct="1">
                <a:lnSpc>
                  <a:spcPts val="4098"/>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46A"/>
                  </a:solidFill>
                  <a:effectLst/>
                  <a:uLnTx/>
                  <a:uFillTx/>
                  <a:latin typeface="Myriad"/>
                  <a:ea typeface="Myriad"/>
                  <a:cs typeface="Myriad"/>
                  <a:sym typeface="Myriad"/>
                </a:rPr>
                <a:t>The Provident Bank Foundation will continue to prioritize diversity of identity, perspective, and experience, working to ensure our Board and staff reflect the communities that we serve. </a:t>
              </a:r>
            </a:p>
          </p:txBody>
        </p:sp>
        <p:sp>
          <p:nvSpPr>
            <p:cNvPr id="18" name="TextBox 18">
              <a:extLst>
                <a:ext uri="{FF2B5EF4-FFF2-40B4-BE49-F238E27FC236}">
                  <a16:creationId xmlns:a16="http://schemas.microsoft.com/office/drawing/2014/main" id="{3D4C8849-1624-BCFD-FE1A-A773364D7DF8}"/>
                </a:ext>
              </a:extLst>
            </p:cNvPr>
            <p:cNvSpPr txBox="1"/>
            <p:nvPr/>
          </p:nvSpPr>
          <p:spPr>
            <a:xfrm>
              <a:off x="1697513" y="2827170"/>
              <a:ext cx="7541118"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sp>
          <p:nvSpPr>
            <p:cNvPr id="19" name="TextBox 19">
              <a:extLst>
                <a:ext uri="{FF2B5EF4-FFF2-40B4-BE49-F238E27FC236}">
                  <a16:creationId xmlns:a16="http://schemas.microsoft.com/office/drawing/2014/main" id="{42DB06AC-C225-1EF7-F349-62D4B16D18F9}"/>
                </a:ext>
              </a:extLst>
            </p:cNvPr>
            <p:cNvSpPr txBox="1"/>
            <p:nvPr/>
          </p:nvSpPr>
          <p:spPr>
            <a:xfrm>
              <a:off x="1188259" y="3506005"/>
              <a:ext cx="12681952" cy="515775"/>
            </a:xfrm>
            <a:prstGeom prst="rect">
              <a:avLst/>
            </a:prstGeom>
          </p:spPr>
          <p:txBody>
            <a:bodyPr lIns="0" tIns="0" rIns="0" bIns="0" rtlCol="0" anchor="t">
              <a:spAutoFit/>
            </a:bodyPr>
            <a:lstStyle/>
            <a:p>
              <a:pPr>
                <a:lnSpc>
                  <a:spcPts val="4008"/>
                </a:lnSpc>
              </a:pPr>
              <a:endParaRPr lang="en-US" sz="3007" dirty="0">
                <a:solidFill>
                  <a:srgbClr val="00446A"/>
                </a:solidFill>
                <a:latin typeface="Myriad"/>
                <a:ea typeface="Myriad"/>
                <a:cs typeface="Myriad"/>
                <a:sym typeface="Myriad"/>
              </a:endParaRPr>
            </a:p>
          </p:txBody>
        </p:sp>
        <p:sp>
          <p:nvSpPr>
            <p:cNvPr id="20" name="TextBox 20">
              <a:extLst>
                <a:ext uri="{FF2B5EF4-FFF2-40B4-BE49-F238E27FC236}">
                  <a16:creationId xmlns:a16="http://schemas.microsoft.com/office/drawing/2014/main" id="{EAA99103-8972-2C23-565A-369AA0C11D75}"/>
                </a:ext>
              </a:extLst>
            </p:cNvPr>
            <p:cNvSpPr txBox="1"/>
            <p:nvPr/>
          </p:nvSpPr>
          <p:spPr>
            <a:xfrm>
              <a:off x="1697513" y="4184841"/>
              <a:ext cx="8417927"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grpSp>
      <p:sp>
        <p:nvSpPr>
          <p:cNvPr id="21" name="TextBox 21">
            <a:extLst>
              <a:ext uri="{FF2B5EF4-FFF2-40B4-BE49-F238E27FC236}">
                <a16:creationId xmlns:a16="http://schemas.microsoft.com/office/drawing/2014/main" id="{90449023-17E2-AA3B-5631-9A40FCCE427F}"/>
              </a:ext>
            </a:extLst>
          </p:cNvPr>
          <p:cNvSpPr txBox="1"/>
          <p:nvPr/>
        </p:nvSpPr>
        <p:spPr>
          <a:xfrm>
            <a:off x="2751395" y="1120005"/>
            <a:ext cx="8000671" cy="794833"/>
          </a:xfrm>
          <a:prstGeom prst="rect">
            <a:avLst/>
          </a:prstGeom>
        </p:spPr>
        <p:txBody>
          <a:bodyPr lIns="0" tIns="0" rIns="0" bIns="0" rtlCol="0" anchor="t">
            <a:spAutoFit/>
          </a:bodyPr>
          <a:lstStyle/>
          <a:p>
            <a:pPr>
              <a:lnSpc>
                <a:spcPts val="6614"/>
              </a:lnSpc>
            </a:pPr>
            <a:r>
              <a:rPr lang="en-US" sz="5000" spc="59" dirty="0">
                <a:solidFill>
                  <a:srgbClr val="F6A01A"/>
                </a:solidFill>
                <a:latin typeface="Myriad" panose="020B0604020202020204" charset="0"/>
                <a:ea typeface="Myriad"/>
                <a:cs typeface="Myriad"/>
                <a:sym typeface="Myriad"/>
              </a:rPr>
              <a:t>Strategic Priority #3</a:t>
            </a:r>
          </a:p>
        </p:txBody>
      </p:sp>
      <p:sp>
        <p:nvSpPr>
          <p:cNvPr id="22" name="TextBox 22">
            <a:extLst>
              <a:ext uri="{FF2B5EF4-FFF2-40B4-BE49-F238E27FC236}">
                <a16:creationId xmlns:a16="http://schemas.microsoft.com/office/drawing/2014/main" id="{331568F2-1F77-6BB6-3CC5-E34239566576}"/>
              </a:ext>
            </a:extLst>
          </p:cNvPr>
          <p:cNvSpPr txBox="1"/>
          <p:nvPr/>
        </p:nvSpPr>
        <p:spPr>
          <a:xfrm>
            <a:off x="2751395" y="2031347"/>
            <a:ext cx="14336482" cy="743793"/>
          </a:xfrm>
          <a:prstGeom prst="rect">
            <a:avLst/>
          </a:prstGeom>
        </p:spPr>
        <p:txBody>
          <a:bodyPr lIns="0" tIns="0" rIns="0" bIns="0" rtlCol="0" anchor="t">
            <a:spAutoFit/>
          </a:bodyPr>
          <a:lstStyle/>
          <a:p>
            <a:pPr>
              <a:lnSpc>
                <a:spcPts val="5836"/>
              </a:lnSpc>
            </a:pPr>
            <a:r>
              <a:rPr lang="en-US" sz="5824" b="1" spc="40" dirty="0">
                <a:solidFill>
                  <a:srgbClr val="FFFFFF"/>
                </a:solidFill>
                <a:latin typeface="Myriad Ultra-Bold"/>
                <a:ea typeface="Myriad Ultra-Bold"/>
                <a:cs typeface="Myriad Ultra-Bold"/>
                <a:sym typeface="Myriad Ultra-Bold"/>
              </a:rPr>
              <a:t>Organizational Structure</a:t>
            </a:r>
          </a:p>
        </p:txBody>
      </p:sp>
    </p:spTree>
    <p:extLst>
      <p:ext uri="{BB962C8B-B14F-4D97-AF65-F5344CB8AC3E}">
        <p14:creationId xmlns:p14="http://schemas.microsoft.com/office/powerpoint/2010/main" val="105044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4C6B-2893-AAF8-B781-31E17E6697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45A7AE-A01C-2007-0039-53E60BCBC1AD}"/>
              </a:ext>
            </a:extLst>
          </p:cNvPr>
          <p:cNvSpPr/>
          <p:nvPr/>
        </p:nvSpPr>
        <p:spPr>
          <a:xfrm>
            <a:off x="0" y="12985"/>
            <a:ext cx="18288000" cy="3524250"/>
          </a:xfrm>
          <a:custGeom>
            <a:avLst/>
            <a:gdLst/>
            <a:ahLst/>
            <a:cxnLst/>
            <a:rect l="l" t="t" r="r" b="b"/>
            <a:pathLst>
              <a:path w="18288000" h="3524250">
                <a:moveTo>
                  <a:pt x="0" y="0"/>
                </a:moveTo>
                <a:lnTo>
                  <a:pt x="18288000" y="0"/>
                </a:lnTo>
                <a:lnTo>
                  <a:pt x="18288000" y="3524250"/>
                </a:lnTo>
                <a:lnTo>
                  <a:pt x="0" y="3524250"/>
                </a:lnTo>
                <a:lnTo>
                  <a:pt x="0" y="0"/>
                </a:lnTo>
                <a:close/>
              </a:path>
            </a:pathLst>
          </a:custGeom>
          <a:blipFill>
            <a:blip r:embed="rId3"/>
            <a:stretch>
              <a:fillRect t="-71184" b="-80643"/>
            </a:stretch>
          </a:blipFill>
        </p:spPr>
        <p:txBody>
          <a:bodyPr/>
          <a:lstStyle/>
          <a:p>
            <a:endParaRPr lang="en-US"/>
          </a:p>
        </p:txBody>
      </p:sp>
      <p:sp>
        <p:nvSpPr>
          <p:cNvPr id="3" name="Freeform 3">
            <a:extLst>
              <a:ext uri="{FF2B5EF4-FFF2-40B4-BE49-F238E27FC236}">
                <a16:creationId xmlns:a16="http://schemas.microsoft.com/office/drawing/2014/main" id="{50F64020-BB0A-90FC-3CC2-DF783A663C98}"/>
              </a:ext>
            </a:extLst>
          </p:cNvPr>
          <p:cNvSpPr/>
          <p:nvPr/>
        </p:nvSpPr>
        <p:spPr>
          <a:xfrm>
            <a:off x="0" y="12991"/>
            <a:ext cx="18288000" cy="10261019"/>
          </a:xfrm>
          <a:custGeom>
            <a:avLst/>
            <a:gdLst/>
            <a:ahLst/>
            <a:cxnLst/>
            <a:rect l="l" t="t" r="r" b="b"/>
            <a:pathLst>
              <a:path w="18288000" h="10261019">
                <a:moveTo>
                  <a:pt x="0" y="0"/>
                </a:moveTo>
                <a:lnTo>
                  <a:pt x="18288000" y="0"/>
                </a:lnTo>
                <a:lnTo>
                  <a:pt x="18288000" y="10261019"/>
                </a:lnTo>
                <a:lnTo>
                  <a:pt x="0" y="10261019"/>
                </a:lnTo>
                <a:lnTo>
                  <a:pt x="0" y="0"/>
                </a:lnTo>
                <a:close/>
              </a:path>
            </a:pathLst>
          </a:custGeom>
          <a:blipFill>
            <a:blip r:embed="rId4"/>
            <a:stretch>
              <a:fillRect t="-58200" b="-47693"/>
            </a:stretch>
          </a:blipFill>
        </p:spPr>
        <p:txBody>
          <a:bodyPr/>
          <a:lstStyle/>
          <a:p>
            <a:endParaRPr lang="en-US"/>
          </a:p>
        </p:txBody>
      </p:sp>
      <p:sp>
        <p:nvSpPr>
          <p:cNvPr id="4" name="Freeform 4">
            <a:extLst>
              <a:ext uri="{FF2B5EF4-FFF2-40B4-BE49-F238E27FC236}">
                <a16:creationId xmlns:a16="http://schemas.microsoft.com/office/drawing/2014/main" id="{5AAA9D39-9BF4-F65F-E0DD-EFBBAD96F12A}"/>
              </a:ext>
            </a:extLst>
          </p:cNvPr>
          <p:cNvSpPr/>
          <p:nvPr/>
        </p:nvSpPr>
        <p:spPr>
          <a:xfrm>
            <a:off x="0" y="3537235"/>
            <a:ext cx="18288000" cy="6797430"/>
          </a:xfrm>
          <a:custGeom>
            <a:avLst/>
            <a:gdLst/>
            <a:ahLst/>
            <a:cxnLst/>
            <a:rect l="l" t="t" r="r" b="b"/>
            <a:pathLst>
              <a:path w="18288000" h="6797430">
                <a:moveTo>
                  <a:pt x="0" y="0"/>
                </a:moveTo>
                <a:lnTo>
                  <a:pt x="18288000" y="0"/>
                </a:lnTo>
                <a:lnTo>
                  <a:pt x="18288000" y="6797430"/>
                </a:lnTo>
                <a:lnTo>
                  <a:pt x="0" y="6797430"/>
                </a:lnTo>
                <a:lnTo>
                  <a:pt x="0" y="0"/>
                </a:lnTo>
                <a:close/>
              </a:path>
            </a:pathLst>
          </a:custGeom>
          <a:blipFill>
            <a:blip r:embed="rId5"/>
            <a:stretch>
              <a:fillRect t="-82585" b="-71949"/>
            </a:stretch>
          </a:blipFill>
        </p:spPr>
        <p:txBody>
          <a:bodyPr/>
          <a:lstStyle/>
          <a:p>
            <a:endParaRPr lang="en-US"/>
          </a:p>
        </p:txBody>
      </p:sp>
      <p:grpSp>
        <p:nvGrpSpPr>
          <p:cNvPr id="5" name="Group 5">
            <a:extLst>
              <a:ext uri="{FF2B5EF4-FFF2-40B4-BE49-F238E27FC236}">
                <a16:creationId xmlns:a16="http://schemas.microsoft.com/office/drawing/2014/main" id="{A4856200-10CD-8E76-8BC7-14493181DA3D}"/>
              </a:ext>
            </a:extLst>
          </p:cNvPr>
          <p:cNvGrpSpPr>
            <a:grpSpLocks noChangeAspect="1"/>
          </p:cNvGrpSpPr>
          <p:nvPr/>
        </p:nvGrpSpPr>
        <p:grpSpPr>
          <a:xfrm>
            <a:off x="544673" y="853885"/>
            <a:ext cx="2103584" cy="2079815"/>
            <a:chOff x="0" y="0"/>
            <a:chExt cx="677723" cy="670065"/>
          </a:xfrm>
        </p:grpSpPr>
        <p:sp>
          <p:nvSpPr>
            <p:cNvPr id="6" name="Freeform 6">
              <a:extLst>
                <a:ext uri="{FF2B5EF4-FFF2-40B4-BE49-F238E27FC236}">
                  <a16:creationId xmlns:a16="http://schemas.microsoft.com/office/drawing/2014/main" id="{CEA5CE7E-99A5-08BB-67BF-48046C6ED713}"/>
                </a:ext>
              </a:extLst>
            </p:cNvPr>
            <p:cNvSpPr/>
            <p:nvPr/>
          </p:nvSpPr>
          <p:spPr>
            <a:xfrm>
              <a:off x="63500" y="293751"/>
              <a:ext cx="550799" cy="85598"/>
            </a:xfrm>
            <a:custGeom>
              <a:avLst/>
              <a:gdLst/>
              <a:ahLst/>
              <a:cxnLst/>
              <a:rect l="l" t="t" r="r" b="b"/>
              <a:pathLst>
                <a:path w="550799" h="85598">
                  <a:moveTo>
                    <a:pt x="24765" y="0"/>
                  </a:moveTo>
                  <a:lnTo>
                    <a:pt x="0" y="42799"/>
                  </a:lnTo>
                  <a:lnTo>
                    <a:pt x="24765" y="85598"/>
                  </a:lnTo>
                  <a:lnTo>
                    <a:pt x="526034" y="85598"/>
                  </a:lnTo>
                  <a:lnTo>
                    <a:pt x="550799" y="42799"/>
                  </a:lnTo>
                  <a:lnTo>
                    <a:pt x="526034" y="0"/>
                  </a:lnTo>
                  <a:close/>
                </a:path>
              </a:pathLst>
            </a:custGeom>
            <a:solidFill>
              <a:srgbClr val="F6A01A"/>
            </a:solidFill>
          </p:spPr>
          <p:txBody>
            <a:bodyPr/>
            <a:lstStyle/>
            <a:p>
              <a:endParaRPr lang="en-US"/>
            </a:p>
          </p:txBody>
        </p:sp>
        <p:sp>
          <p:nvSpPr>
            <p:cNvPr id="7" name="Freeform 7">
              <a:extLst>
                <a:ext uri="{FF2B5EF4-FFF2-40B4-BE49-F238E27FC236}">
                  <a16:creationId xmlns:a16="http://schemas.microsoft.com/office/drawing/2014/main" id="{17B1AC7A-2B1B-6004-D9F0-6A98B5A436DB}"/>
                </a:ext>
              </a:extLst>
            </p:cNvPr>
            <p:cNvSpPr/>
            <p:nvPr/>
          </p:nvSpPr>
          <p:spPr>
            <a:xfrm>
              <a:off x="116967" y="412750"/>
              <a:ext cx="444500" cy="85598"/>
            </a:xfrm>
            <a:custGeom>
              <a:avLst/>
              <a:gdLst/>
              <a:ahLst/>
              <a:cxnLst/>
              <a:rect l="l" t="t" r="r" b="b"/>
              <a:pathLst>
                <a:path w="444500" h="85598">
                  <a:moveTo>
                    <a:pt x="24765" y="0"/>
                  </a:moveTo>
                  <a:lnTo>
                    <a:pt x="0" y="42799"/>
                  </a:lnTo>
                  <a:lnTo>
                    <a:pt x="24765" y="85598"/>
                  </a:lnTo>
                  <a:lnTo>
                    <a:pt x="419735" y="85598"/>
                  </a:lnTo>
                  <a:lnTo>
                    <a:pt x="444500" y="42799"/>
                  </a:lnTo>
                  <a:lnTo>
                    <a:pt x="419735" y="0"/>
                  </a:lnTo>
                  <a:close/>
                </a:path>
              </a:pathLst>
            </a:custGeom>
            <a:solidFill>
              <a:srgbClr val="F6A01A"/>
            </a:solidFill>
          </p:spPr>
          <p:txBody>
            <a:bodyPr/>
            <a:lstStyle/>
            <a:p>
              <a:endParaRPr lang="en-US"/>
            </a:p>
          </p:txBody>
        </p:sp>
        <p:sp>
          <p:nvSpPr>
            <p:cNvPr id="8" name="Freeform 8">
              <a:extLst>
                <a:ext uri="{FF2B5EF4-FFF2-40B4-BE49-F238E27FC236}">
                  <a16:creationId xmlns:a16="http://schemas.microsoft.com/office/drawing/2014/main" id="{B02A6A17-5AAB-A23A-A767-BBD267FF6A48}"/>
                </a:ext>
              </a:extLst>
            </p:cNvPr>
            <p:cNvSpPr/>
            <p:nvPr/>
          </p:nvSpPr>
          <p:spPr>
            <a:xfrm>
              <a:off x="212598" y="531622"/>
              <a:ext cx="252095" cy="74930"/>
            </a:xfrm>
            <a:custGeom>
              <a:avLst/>
              <a:gdLst/>
              <a:ahLst/>
              <a:cxnLst/>
              <a:rect l="l" t="t" r="r" b="b"/>
              <a:pathLst>
                <a:path w="252095" h="74930">
                  <a:moveTo>
                    <a:pt x="252095" y="0"/>
                  </a:moveTo>
                  <a:cubicBezTo>
                    <a:pt x="227838" y="44704"/>
                    <a:pt x="180467" y="74930"/>
                    <a:pt x="125984" y="74930"/>
                  </a:cubicBezTo>
                  <a:cubicBezTo>
                    <a:pt x="71501" y="74930"/>
                    <a:pt x="24257" y="44577"/>
                    <a:pt x="0" y="0"/>
                  </a:cubicBezTo>
                  <a:close/>
                </a:path>
              </a:pathLst>
            </a:custGeom>
            <a:solidFill>
              <a:srgbClr val="F6A01A"/>
            </a:solidFill>
          </p:spPr>
          <p:txBody>
            <a:bodyPr/>
            <a:lstStyle/>
            <a:p>
              <a:endParaRPr lang="en-US"/>
            </a:p>
          </p:txBody>
        </p:sp>
        <p:sp>
          <p:nvSpPr>
            <p:cNvPr id="9" name="Freeform 9">
              <a:extLst>
                <a:ext uri="{FF2B5EF4-FFF2-40B4-BE49-F238E27FC236}">
                  <a16:creationId xmlns:a16="http://schemas.microsoft.com/office/drawing/2014/main" id="{F50AC4C3-A5BF-B38A-8726-11A1636D621D}"/>
                </a:ext>
              </a:extLst>
            </p:cNvPr>
            <p:cNvSpPr/>
            <p:nvPr/>
          </p:nvSpPr>
          <p:spPr>
            <a:xfrm>
              <a:off x="116967" y="171704"/>
              <a:ext cx="444500" cy="85598"/>
            </a:xfrm>
            <a:custGeom>
              <a:avLst/>
              <a:gdLst/>
              <a:ahLst/>
              <a:cxnLst/>
              <a:rect l="l" t="t" r="r" b="b"/>
              <a:pathLst>
                <a:path w="444500" h="85598">
                  <a:moveTo>
                    <a:pt x="24765" y="85598"/>
                  </a:moveTo>
                  <a:lnTo>
                    <a:pt x="0" y="42799"/>
                  </a:lnTo>
                  <a:lnTo>
                    <a:pt x="24765" y="0"/>
                  </a:lnTo>
                  <a:lnTo>
                    <a:pt x="419735" y="0"/>
                  </a:lnTo>
                  <a:lnTo>
                    <a:pt x="444500" y="42799"/>
                  </a:lnTo>
                  <a:lnTo>
                    <a:pt x="419735" y="85598"/>
                  </a:lnTo>
                  <a:close/>
                </a:path>
              </a:pathLst>
            </a:custGeom>
            <a:solidFill>
              <a:srgbClr val="F6A01A"/>
            </a:solidFill>
          </p:spPr>
          <p:txBody>
            <a:bodyPr/>
            <a:lstStyle/>
            <a:p>
              <a:endParaRPr lang="en-US"/>
            </a:p>
          </p:txBody>
        </p:sp>
        <p:sp>
          <p:nvSpPr>
            <p:cNvPr id="10" name="Freeform 10">
              <a:extLst>
                <a:ext uri="{FF2B5EF4-FFF2-40B4-BE49-F238E27FC236}">
                  <a16:creationId xmlns:a16="http://schemas.microsoft.com/office/drawing/2014/main" id="{73842B66-E327-5015-3937-56E3D0F9C314}"/>
                </a:ext>
              </a:extLst>
            </p:cNvPr>
            <p:cNvSpPr/>
            <p:nvPr/>
          </p:nvSpPr>
          <p:spPr>
            <a:xfrm>
              <a:off x="212598" y="63500"/>
              <a:ext cx="252095" cy="74930"/>
            </a:xfrm>
            <a:custGeom>
              <a:avLst/>
              <a:gdLst/>
              <a:ahLst/>
              <a:cxnLst/>
              <a:rect l="l" t="t" r="r" b="b"/>
              <a:pathLst>
                <a:path w="252095" h="74930">
                  <a:moveTo>
                    <a:pt x="252095" y="74930"/>
                  </a:moveTo>
                  <a:cubicBezTo>
                    <a:pt x="227838" y="30353"/>
                    <a:pt x="180467" y="0"/>
                    <a:pt x="125984" y="0"/>
                  </a:cubicBezTo>
                  <a:cubicBezTo>
                    <a:pt x="71501" y="0"/>
                    <a:pt x="24257" y="30353"/>
                    <a:pt x="0" y="74930"/>
                  </a:cubicBezTo>
                  <a:close/>
                </a:path>
              </a:pathLst>
            </a:custGeom>
            <a:solidFill>
              <a:srgbClr val="F6A01A"/>
            </a:solidFill>
          </p:spPr>
          <p:txBody>
            <a:bodyPr/>
            <a:lstStyle/>
            <a:p>
              <a:endParaRPr lang="en-US"/>
            </a:p>
          </p:txBody>
        </p:sp>
      </p:grpSp>
      <p:sp>
        <p:nvSpPr>
          <p:cNvPr id="11" name="TextBox 11">
            <a:extLst>
              <a:ext uri="{FF2B5EF4-FFF2-40B4-BE49-F238E27FC236}">
                <a16:creationId xmlns:a16="http://schemas.microsoft.com/office/drawing/2014/main" id="{3814CF28-2D32-27C8-005C-9307B3ED4869}"/>
              </a:ext>
            </a:extLst>
          </p:cNvPr>
          <p:cNvSpPr txBox="1"/>
          <p:nvPr/>
        </p:nvSpPr>
        <p:spPr>
          <a:xfrm>
            <a:off x="5637068" y="9772542"/>
            <a:ext cx="93596" cy="172649"/>
          </a:xfrm>
          <a:prstGeom prst="rect">
            <a:avLst/>
          </a:prstGeom>
        </p:spPr>
        <p:txBody>
          <a:bodyPr lIns="0" tIns="0" rIns="0" bIns="0" rtlCol="0" anchor="t">
            <a:spAutoFit/>
          </a:bodyPr>
          <a:lstStyle/>
          <a:p>
            <a:pPr algn="l">
              <a:lnSpc>
                <a:spcPts val="1288"/>
              </a:lnSpc>
            </a:pPr>
            <a:r>
              <a:rPr lang="en-US" sz="920" b="1">
                <a:solidFill>
                  <a:srgbClr val="F6A01A"/>
                </a:solidFill>
                <a:latin typeface="Myriad Ultra-Bold"/>
                <a:ea typeface="Myriad Ultra-Bold"/>
                <a:cs typeface="Myriad Ultra-Bold"/>
                <a:sym typeface="Myriad Ultra-Bold"/>
              </a:rPr>
              <a:t>5</a:t>
            </a:r>
            <a:r>
              <a:rPr lang="en-US" sz="920">
                <a:solidFill>
                  <a:srgbClr val="00446A"/>
                </a:solidFill>
                <a:latin typeface="Myriad"/>
                <a:ea typeface="Myriad"/>
                <a:cs typeface="Myriad"/>
                <a:sym typeface="Myriad"/>
              </a:rPr>
              <a:t> </a:t>
            </a:r>
          </a:p>
        </p:txBody>
      </p:sp>
      <p:grpSp>
        <p:nvGrpSpPr>
          <p:cNvPr id="12" name="Group 12">
            <a:extLst>
              <a:ext uri="{FF2B5EF4-FFF2-40B4-BE49-F238E27FC236}">
                <a16:creationId xmlns:a16="http://schemas.microsoft.com/office/drawing/2014/main" id="{BCAB2A0F-51E6-7535-52A2-B9534E3F0D7B}"/>
              </a:ext>
            </a:extLst>
          </p:cNvPr>
          <p:cNvGrpSpPr/>
          <p:nvPr/>
        </p:nvGrpSpPr>
        <p:grpSpPr>
          <a:xfrm>
            <a:off x="2722312" y="4529466"/>
            <a:ext cx="12843376" cy="5000139"/>
            <a:chOff x="141459" y="141459"/>
            <a:chExt cx="14259104" cy="5361313"/>
          </a:xfrm>
        </p:grpSpPr>
        <p:grpSp>
          <p:nvGrpSpPr>
            <p:cNvPr id="13" name="Group 13">
              <a:extLst>
                <a:ext uri="{FF2B5EF4-FFF2-40B4-BE49-F238E27FC236}">
                  <a16:creationId xmlns:a16="http://schemas.microsoft.com/office/drawing/2014/main" id="{54A10F09-DA0A-78F3-4F4E-F09B081659E9}"/>
                </a:ext>
              </a:extLst>
            </p:cNvPr>
            <p:cNvGrpSpPr>
              <a:grpSpLocks noChangeAspect="1"/>
            </p:cNvGrpSpPr>
            <p:nvPr/>
          </p:nvGrpSpPr>
          <p:grpSpPr>
            <a:xfrm>
              <a:off x="141459" y="141459"/>
              <a:ext cx="14259104" cy="5361313"/>
              <a:chOff x="63500" y="63500"/>
              <a:chExt cx="6400800" cy="2406650"/>
            </a:xfrm>
          </p:grpSpPr>
          <p:sp>
            <p:nvSpPr>
              <p:cNvPr id="14" name="Freeform 14">
                <a:extLst>
                  <a:ext uri="{FF2B5EF4-FFF2-40B4-BE49-F238E27FC236}">
                    <a16:creationId xmlns:a16="http://schemas.microsoft.com/office/drawing/2014/main" id="{8AB9B22C-8C69-5ABB-40CF-BD5631CADD29}"/>
                  </a:ext>
                </a:extLst>
              </p:cNvPr>
              <p:cNvSpPr/>
              <p:nvPr/>
            </p:nvSpPr>
            <p:spPr>
              <a:xfrm>
                <a:off x="69850" y="69850"/>
                <a:ext cx="6388100" cy="2393950"/>
              </a:xfrm>
              <a:custGeom>
                <a:avLst/>
                <a:gdLst/>
                <a:ahLst/>
                <a:cxnLst/>
                <a:rect l="l" t="t" r="r" b="b"/>
                <a:pathLst>
                  <a:path w="6388100" h="2393950">
                    <a:moveTo>
                      <a:pt x="0" y="2393950"/>
                    </a:moveTo>
                    <a:lnTo>
                      <a:pt x="6388100" y="2393950"/>
                    </a:lnTo>
                    <a:lnTo>
                      <a:pt x="6388100" y="0"/>
                    </a:lnTo>
                    <a:lnTo>
                      <a:pt x="0" y="0"/>
                    </a:lnTo>
                    <a:close/>
                  </a:path>
                </a:pathLst>
              </a:custGeom>
              <a:solidFill>
                <a:srgbClr val="FFFFFF"/>
              </a:solidFill>
            </p:spPr>
            <p:txBody>
              <a:bodyPr/>
              <a:lstStyle/>
              <a:p>
                <a:endParaRPr lang="en-US"/>
              </a:p>
            </p:txBody>
          </p:sp>
          <p:sp>
            <p:nvSpPr>
              <p:cNvPr id="15" name="Freeform 15">
                <a:extLst>
                  <a:ext uri="{FF2B5EF4-FFF2-40B4-BE49-F238E27FC236}">
                    <a16:creationId xmlns:a16="http://schemas.microsoft.com/office/drawing/2014/main" id="{F419C61A-3C8D-F28D-ADDC-00A481EEC417}"/>
                  </a:ext>
                </a:extLst>
              </p:cNvPr>
              <p:cNvSpPr/>
              <p:nvPr/>
            </p:nvSpPr>
            <p:spPr>
              <a:xfrm>
                <a:off x="63500" y="63500"/>
                <a:ext cx="6400800" cy="2406650"/>
              </a:xfrm>
              <a:custGeom>
                <a:avLst/>
                <a:gdLst/>
                <a:ahLst/>
                <a:cxnLst/>
                <a:rect l="l" t="t" r="r" b="b"/>
                <a:pathLst>
                  <a:path w="6400800" h="2406650">
                    <a:moveTo>
                      <a:pt x="6350" y="2393950"/>
                    </a:moveTo>
                    <a:lnTo>
                      <a:pt x="6394450" y="2393950"/>
                    </a:lnTo>
                    <a:lnTo>
                      <a:pt x="6394450" y="2400300"/>
                    </a:lnTo>
                    <a:lnTo>
                      <a:pt x="6388100" y="2400300"/>
                    </a:lnTo>
                    <a:lnTo>
                      <a:pt x="6388100" y="6350"/>
                    </a:lnTo>
                    <a:lnTo>
                      <a:pt x="6394450" y="6350"/>
                    </a:lnTo>
                    <a:lnTo>
                      <a:pt x="6394450" y="12700"/>
                    </a:lnTo>
                    <a:lnTo>
                      <a:pt x="6350" y="12700"/>
                    </a:lnTo>
                    <a:lnTo>
                      <a:pt x="6350" y="6350"/>
                    </a:lnTo>
                    <a:lnTo>
                      <a:pt x="12700" y="6350"/>
                    </a:lnTo>
                    <a:lnTo>
                      <a:pt x="12700" y="2400300"/>
                    </a:lnTo>
                    <a:lnTo>
                      <a:pt x="6350" y="2400300"/>
                    </a:lnTo>
                    <a:lnTo>
                      <a:pt x="6350" y="2393950"/>
                    </a:lnTo>
                    <a:moveTo>
                      <a:pt x="6350" y="2406650"/>
                    </a:moveTo>
                    <a:lnTo>
                      <a:pt x="0" y="2406650"/>
                    </a:lnTo>
                    <a:lnTo>
                      <a:pt x="0" y="2400300"/>
                    </a:lnTo>
                    <a:lnTo>
                      <a:pt x="0" y="6350"/>
                    </a:lnTo>
                    <a:lnTo>
                      <a:pt x="0" y="0"/>
                    </a:lnTo>
                    <a:lnTo>
                      <a:pt x="6350" y="0"/>
                    </a:lnTo>
                    <a:lnTo>
                      <a:pt x="6394450" y="0"/>
                    </a:lnTo>
                    <a:lnTo>
                      <a:pt x="6400800" y="0"/>
                    </a:lnTo>
                    <a:lnTo>
                      <a:pt x="6400800" y="6350"/>
                    </a:lnTo>
                    <a:lnTo>
                      <a:pt x="6400800" y="2400300"/>
                    </a:lnTo>
                    <a:lnTo>
                      <a:pt x="6400800" y="2406650"/>
                    </a:lnTo>
                    <a:lnTo>
                      <a:pt x="6394450" y="2406650"/>
                    </a:lnTo>
                    <a:lnTo>
                      <a:pt x="6350" y="2406650"/>
                    </a:lnTo>
                    <a:close/>
                  </a:path>
                </a:pathLst>
              </a:custGeom>
              <a:solidFill>
                <a:srgbClr val="F6A01A"/>
              </a:solidFill>
            </p:spPr>
            <p:txBody>
              <a:bodyPr/>
              <a:lstStyle/>
              <a:p>
                <a:endParaRPr lang="en-US"/>
              </a:p>
            </p:txBody>
          </p:sp>
        </p:grpSp>
        <p:sp>
          <p:nvSpPr>
            <p:cNvPr id="16" name="TextBox 16">
              <a:extLst>
                <a:ext uri="{FF2B5EF4-FFF2-40B4-BE49-F238E27FC236}">
                  <a16:creationId xmlns:a16="http://schemas.microsoft.com/office/drawing/2014/main" id="{A7204081-2393-5080-0218-51597D7666C5}"/>
                </a:ext>
              </a:extLst>
            </p:cNvPr>
            <p:cNvSpPr txBox="1"/>
            <p:nvPr/>
          </p:nvSpPr>
          <p:spPr>
            <a:xfrm>
              <a:off x="933630" y="1447081"/>
              <a:ext cx="12681952" cy="2818820"/>
            </a:xfrm>
            <a:prstGeom prst="rect">
              <a:avLst/>
            </a:prstGeom>
          </p:spPr>
          <p:txBody>
            <a:bodyPr wrap="square" lIns="0" tIns="0" rIns="0" bIns="0" rtlCol="0" anchor="t">
              <a:spAutoFit/>
            </a:bodyPr>
            <a:lstStyle/>
            <a:p>
              <a:pPr marL="0" marR="0" lvl="0" indent="0" algn="l" defTabSz="914400" rtl="0" eaLnBrk="1" fontAlgn="auto" latinLnBrk="0" hangingPunct="1">
                <a:lnSpc>
                  <a:spcPts val="4098"/>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46A"/>
                  </a:solidFill>
                  <a:effectLst/>
                  <a:uLnTx/>
                  <a:uFillTx/>
                  <a:latin typeface="Myriad"/>
                  <a:ea typeface="Myriad"/>
                  <a:cs typeface="Myriad"/>
                  <a:sym typeface="Myriad"/>
                </a:rPr>
                <a:t>The Provident Bank Foundation is proud to be part of the Provident Financial Services family. As such, PBF will meaningfully leverage the time, treasure, and talent of all employees, capitalizing on increased awareness and alternative structures for supporting our partners. </a:t>
              </a:r>
            </a:p>
          </p:txBody>
        </p:sp>
        <p:sp>
          <p:nvSpPr>
            <p:cNvPr id="18" name="TextBox 18">
              <a:extLst>
                <a:ext uri="{FF2B5EF4-FFF2-40B4-BE49-F238E27FC236}">
                  <a16:creationId xmlns:a16="http://schemas.microsoft.com/office/drawing/2014/main" id="{69070E99-3830-2B4D-F71F-8594CF92FE84}"/>
                </a:ext>
              </a:extLst>
            </p:cNvPr>
            <p:cNvSpPr txBox="1"/>
            <p:nvPr/>
          </p:nvSpPr>
          <p:spPr>
            <a:xfrm>
              <a:off x="1697513" y="2827170"/>
              <a:ext cx="7541118"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sp>
          <p:nvSpPr>
            <p:cNvPr id="19" name="TextBox 19">
              <a:extLst>
                <a:ext uri="{FF2B5EF4-FFF2-40B4-BE49-F238E27FC236}">
                  <a16:creationId xmlns:a16="http://schemas.microsoft.com/office/drawing/2014/main" id="{B66E87DD-8E6E-E081-5959-296801F868B7}"/>
                </a:ext>
              </a:extLst>
            </p:cNvPr>
            <p:cNvSpPr txBox="1"/>
            <p:nvPr/>
          </p:nvSpPr>
          <p:spPr>
            <a:xfrm>
              <a:off x="1188259" y="3506005"/>
              <a:ext cx="12681952" cy="515775"/>
            </a:xfrm>
            <a:prstGeom prst="rect">
              <a:avLst/>
            </a:prstGeom>
          </p:spPr>
          <p:txBody>
            <a:bodyPr lIns="0" tIns="0" rIns="0" bIns="0" rtlCol="0" anchor="t">
              <a:spAutoFit/>
            </a:bodyPr>
            <a:lstStyle/>
            <a:p>
              <a:pPr>
                <a:lnSpc>
                  <a:spcPts val="4008"/>
                </a:lnSpc>
              </a:pPr>
              <a:endParaRPr lang="en-US" sz="3007" dirty="0">
                <a:solidFill>
                  <a:srgbClr val="00446A"/>
                </a:solidFill>
                <a:latin typeface="Myriad"/>
                <a:ea typeface="Myriad"/>
                <a:cs typeface="Myriad"/>
                <a:sym typeface="Myriad"/>
              </a:endParaRPr>
            </a:p>
          </p:txBody>
        </p:sp>
        <p:sp>
          <p:nvSpPr>
            <p:cNvPr id="20" name="TextBox 20">
              <a:extLst>
                <a:ext uri="{FF2B5EF4-FFF2-40B4-BE49-F238E27FC236}">
                  <a16:creationId xmlns:a16="http://schemas.microsoft.com/office/drawing/2014/main" id="{BBE2389E-52C4-A13D-906B-FD952D797F69}"/>
                </a:ext>
              </a:extLst>
            </p:cNvPr>
            <p:cNvSpPr txBox="1"/>
            <p:nvPr/>
          </p:nvSpPr>
          <p:spPr>
            <a:xfrm>
              <a:off x="1697513" y="4184841"/>
              <a:ext cx="8417927"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grpSp>
      <p:sp>
        <p:nvSpPr>
          <p:cNvPr id="21" name="TextBox 21">
            <a:extLst>
              <a:ext uri="{FF2B5EF4-FFF2-40B4-BE49-F238E27FC236}">
                <a16:creationId xmlns:a16="http://schemas.microsoft.com/office/drawing/2014/main" id="{FC4EF879-CB39-EA1E-25EE-18999EC24320}"/>
              </a:ext>
            </a:extLst>
          </p:cNvPr>
          <p:cNvSpPr txBox="1"/>
          <p:nvPr/>
        </p:nvSpPr>
        <p:spPr>
          <a:xfrm>
            <a:off x="2751395" y="1120005"/>
            <a:ext cx="8000671" cy="794833"/>
          </a:xfrm>
          <a:prstGeom prst="rect">
            <a:avLst/>
          </a:prstGeom>
        </p:spPr>
        <p:txBody>
          <a:bodyPr lIns="0" tIns="0" rIns="0" bIns="0" rtlCol="0" anchor="t">
            <a:spAutoFit/>
          </a:bodyPr>
          <a:lstStyle/>
          <a:p>
            <a:pPr>
              <a:lnSpc>
                <a:spcPts val="6614"/>
              </a:lnSpc>
            </a:pPr>
            <a:r>
              <a:rPr lang="en-US" sz="5000" spc="59" dirty="0">
                <a:solidFill>
                  <a:srgbClr val="F6A01A"/>
                </a:solidFill>
                <a:latin typeface="Myriad" panose="020B0604020202020204" charset="0"/>
                <a:ea typeface="Myriad"/>
                <a:cs typeface="Myriad"/>
                <a:sym typeface="Myriad"/>
              </a:rPr>
              <a:t>Strategic Priority #4</a:t>
            </a:r>
          </a:p>
        </p:txBody>
      </p:sp>
      <p:sp>
        <p:nvSpPr>
          <p:cNvPr id="22" name="TextBox 22">
            <a:extLst>
              <a:ext uri="{FF2B5EF4-FFF2-40B4-BE49-F238E27FC236}">
                <a16:creationId xmlns:a16="http://schemas.microsoft.com/office/drawing/2014/main" id="{6B3644A4-E7B4-A274-9CEE-C5E6CB52E98D}"/>
              </a:ext>
            </a:extLst>
          </p:cNvPr>
          <p:cNvSpPr txBox="1"/>
          <p:nvPr/>
        </p:nvSpPr>
        <p:spPr>
          <a:xfrm>
            <a:off x="2751395" y="2031347"/>
            <a:ext cx="14336482" cy="743793"/>
          </a:xfrm>
          <a:prstGeom prst="rect">
            <a:avLst/>
          </a:prstGeom>
        </p:spPr>
        <p:txBody>
          <a:bodyPr lIns="0" tIns="0" rIns="0" bIns="0" rtlCol="0" anchor="t">
            <a:spAutoFit/>
          </a:bodyPr>
          <a:lstStyle/>
          <a:p>
            <a:pPr marL="0" marR="0" lvl="0" indent="0" defTabSz="914400" rtl="0" eaLnBrk="1" fontAlgn="auto" latinLnBrk="0" hangingPunct="1">
              <a:lnSpc>
                <a:spcPts val="5836"/>
              </a:lnSpc>
              <a:spcBef>
                <a:spcPts val="0"/>
              </a:spcBef>
              <a:spcAft>
                <a:spcPts val="0"/>
              </a:spcAft>
              <a:buClrTx/>
              <a:buSzTx/>
              <a:buFontTx/>
              <a:buNone/>
              <a:tabLst/>
              <a:defRPr/>
            </a:pPr>
            <a:r>
              <a:rPr kumimoji="0" lang="en-US" sz="5824" b="1" i="0" u="none" strike="noStrike" kern="1200" cap="none" spc="40" normalizeH="0" baseline="0" noProof="0" dirty="0">
                <a:ln>
                  <a:noFill/>
                </a:ln>
                <a:solidFill>
                  <a:srgbClr val="FFFFFF"/>
                </a:solidFill>
                <a:effectLst/>
                <a:uLnTx/>
                <a:uFillTx/>
                <a:latin typeface="Myriad Ultra-Bold"/>
                <a:ea typeface="Myriad Ultra-Bold"/>
                <a:cs typeface="Myriad Ultra-Bold"/>
                <a:sym typeface="Myriad Ultra-Bold"/>
              </a:rPr>
              <a:t>Employee Engagement</a:t>
            </a:r>
          </a:p>
        </p:txBody>
      </p:sp>
    </p:spTree>
    <p:extLst>
      <p:ext uri="{BB962C8B-B14F-4D97-AF65-F5344CB8AC3E}">
        <p14:creationId xmlns:p14="http://schemas.microsoft.com/office/powerpoint/2010/main" val="382856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8447122" cy="10325100"/>
          </a:xfrm>
          <a:custGeom>
            <a:avLst/>
            <a:gdLst/>
            <a:ahLst/>
            <a:cxnLst/>
            <a:rect l="l" t="t" r="r" b="b"/>
            <a:pathLst>
              <a:path w="8397871" h="10271129">
                <a:moveTo>
                  <a:pt x="0" y="0"/>
                </a:moveTo>
                <a:lnTo>
                  <a:pt x="8397871" y="0"/>
                </a:lnTo>
                <a:lnTo>
                  <a:pt x="8397871" y="10271129"/>
                </a:lnTo>
                <a:lnTo>
                  <a:pt x="0" y="10271129"/>
                </a:lnTo>
                <a:lnTo>
                  <a:pt x="0" y="0"/>
                </a:lnTo>
                <a:close/>
              </a:path>
            </a:pathLst>
          </a:custGeom>
          <a:blipFill>
            <a:blip r:embed="rId3"/>
            <a:stretch>
              <a:fillRect/>
            </a:stretch>
          </a:blipFill>
        </p:spPr>
        <p:txBody>
          <a:bodyPr/>
          <a:lstStyle/>
          <a:p>
            <a:endParaRPr lang="en-US"/>
          </a:p>
        </p:txBody>
      </p:sp>
      <p:sp>
        <p:nvSpPr>
          <p:cNvPr id="3" name="Freeform 3"/>
          <p:cNvSpPr/>
          <p:nvPr/>
        </p:nvSpPr>
        <p:spPr>
          <a:xfrm>
            <a:off x="0" y="5737229"/>
            <a:ext cx="8572500" cy="4587871"/>
          </a:xfrm>
          <a:custGeom>
            <a:avLst/>
            <a:gdLst/>
            <a:ahLst/>
            <a:cxnLst/>
            <a:rect l="l" t="t" r="r" b="b"/>
            <a:pathLst>
              <a:path w="8572500" h="4587871">
                <a:moveTo>
                  <a:pt x="0" y="0"/>
                </a:moveTo>
                <a:lnTo>
                  <a:pt x="8572500" y="0"/>
                </a:lnTo>
                <a:lnTo>
                  <a:pt x="8572500" y="4587871"/>
                </a:lnTo>
                <a:lnTo>
                  <a:pt x="0" y="4587871"/>
                </a:lnTo>
                <a:lnTo>
                  <a:pt x="0" y="0"/>
                </a:lnTo>
                <a:close/>
              </a:path>
            </a:pathLst>
          </a:custGeom>
          <a:blipFill>
            <a:blip r:embed="rId4"/>
            <a:stretch>
              <a:fillRect/>
            </a:stretch>
          </a:blipFill>
        </p:spPr>
        <p:txBody>
          <a:bodyPr/>
          <a:lstStyle/>
          <a:p>
            <a:endParaRPr lang="en-US"/>
          </a:p>
        </p:txBody>
      </p:sp>
      <p:grpSp>
        <p:nvGrpSpPr>
          <p:cNvPr id="18" name="Group 18"/>
          <p:cNvGrpSpPr/>
          <p:nvPr/>
        </p:nvGrpSpPr>
        <p:grpSpPr>
          <a:xfrm>
            <a:off x="847327" y="2689913"/>
            <a:ext cx="16662790" cy="6812920"/>
            <a:chOff x="0" y="0"/>
            <a:chExt cx="22217054" cy="9083893"/>
          </a:xfrm>
        </p:grpSpPr>
        <p:grpSp>
          <p:nvGrpSpPr>
            <p:cNvPr id="19" name="Group 19"/>
            <p:cNvGrpSpPr>
              <a:grpSpLocks noChangeAspect="1"/>
            </p:cNvGrpSpPr>
            <p:nvPr/>
          </p:nvGrpSpPr>
          <p:grpSpPr>
            <a:xfrm>
              <a:off x="5157059" y="0"/>
              <a:ext cx="17059995" cy="9083893"/>
              <a:chOff x="0" y="0"/>
              <a:chExt cx="7334250" cy="3905250"/>
            </a:xfrm>
          </p:grpSpPr>
          <p:sp>
            <p:nvSpPr>
              <p:cNvPr id="20" name="Freeform 20"/>
              <p:cNvSpPr/>
              <p:nvPr/>
            </p:nvSpPr>
            <p:spPr>
              <a:xfrm>
                <a:off x="66675" y="66675"/>
                <a:ext cx="3600450" cy="215900"/>
              </a:xfrm>
              <a:custGeom>
                <a:avLst/>
                <a:gdLst/>
                <a:ahLst/>
                <a:cxnLst/>
                <a:rect l="l" t="t" r="r" b="b"/>
                <a:pathLst>
                  <a:path w="3600450" h="215900">
                    <a:moveTo>
                      <a:pt x="0" y="0"/>
                    </a:moveTo>
                    <a:lnTo>
                      <a:pt x="3600450" y="0"/>
                    </a:lnTo>
                    <a:lnTo>
                      <a:pt x="3600450" y="215900"/>
                    </a:lnTo>
                    <a:lnTo>
                      <a:pt x="0" y="215900"/>
                    </a:lnTo>
                    <a:close/>
                  </a:path>
                </a:pathLst>
              </a:custGeom>
              <a:solidFill>
                <a:srgbClr val="F6A01A"/>
              </a:solidFill>
            </p:spPr>
            <p:txBody>
              <a:bodyPr/>
              <a:lstStyle/>
              <a:p>
                <a:endParaRPr lang="en-US"/>
              </a:p>
            </p:txBody>
          </p:sp>
          <p:sp>
            <p:nvSpPr>
              <p:cNvPr id="21" name="Freeform 21"/>
              <p:cNvSpPr/>
              <p:nvPr/>
            </p:nvSpPr>
            <p:spPr>
              <a:xfrm>
                <a:off x="3667125" y="66675"/>
                <a:ext cx="3600450" cy="215900"/>
              </a:xfrm>
              <a:custGeom>
                <a:avLst/>
                <a:gdLst/>
                <a:ahLst/>
                <a:cxnLst/>
                <a:rect l="l" t="t" r="r" b="b"/>
                <a:pathLst>
                  <a:path w="3600450" h="215900">
                    <a:moveTo>
                      <a:pt x="0" y="0"/>
                    </a:moveTo>
                    <a:lnTo>
                      <a:pt x="3600450" y="0"/>
                    </a:lnTo>
                    <a:lnTo>
                      <a:pt x="3600450" y="215900"/>
                    </a:lnTo>
                    <a:lnTo>
                      <a:pt x="0" y="215900"/>
                    </a:lnTo>
                    <a:close/>
                  </a:path>
                </a:pathLst>
              </a:custGeom>
              <a:solidFill>
                <a:srgbClr val="00446A"/>
              </a:solidFill>
            </p:spPr>
            <p:txBody>
              <a:bodyPr/>
              <a:lstStyle/>
              <a:p>
                <a:endParaRPr lang="en-US"/>
              </a:p>
            </p:txBody>
          </p:sp>
          <p:sp>
            <p:nvSpPr>
              <p:cNvPr id="22" name="Freeform 22"/>
              <p:cNvSpPr/>
              <p:nvPr/>
            </p:nvSpPr>
            <p:spPr>
              <a:xfrm>
                <a:off x="66675" y="282575"/>
                <a:ext cx="3600450" cy="3556000"/>
              </a:xfrm>
              <a:custGeom>
                <a:avLst/>
                <a:gdLst/>
                <a:ahLst/>
                <a:cxnLst/>
                <a:rect l="l" t="t" r="r" b="b"/>
                <a:pathLst>
                  <a:path w="3600450" h="3556000">
                    <a:moveTo>
                      <a:pt x="0" y="0"/>
                    </a:moveTo>
                    <a:lnTo>
                      <a:pt x="3600450" y="0"/>
                    </a:lnTo>
                    <a:lnTo>
                      <a:pt x="3600450" y="215900"/>
                    </a:lnTo>
                    <a:lnTo>
                      <a:pt x="0" y="215900"/>
                    </a:lnTo>
                    <a:close/>
                    <a:moveTo>
                      <a:pt x="0" y="215900"/>
                    </a:moveTo>
                    <a:lnTo>
                      <a:pt x="3600450" y="215900"/>
                    </a:lnTo>
                    <a:lnTo>
                      <a:pt x="3600450" y="431800"/>
                    </a:lnTo>
                    <a:lnTo>
                      <a:pt x="0" y="431800"/>
                    </a:lnTo>
                    <a:close/>
                    <a:moveTo>
                      <a:pt x="0" y="431800"/>
                    </a:moveTo>
                    <a:lnTo>
                      <a:pt x="3600450" y="431800"/>
                    </a:lnTo>
                    <a:lnTo>
                      <a:pt x="3600450" y="647700"/>
                    </a:lnTo>
                    <a:lnTo>
                      <a:pt x="0" y="647700"/>
                    </a:lnTo>
                    <a:close/>
                    <a:moveTo>
                      <a:pt x="0" y="647700"/>
                    </a:moveTo>
                    <a:lnTo>
                      <a:pt x="3600450" y="647700"/>
                    </a:lnTo>
                    <a:lnTo>
                      <a:pt x="3600450" y="863600"/>
                    </a:lnTo>
                    <a:lnTo>
                      <a:pt x="0" y="863600"/>
                    </a:lnTo>
                    <a:close/>
                    <a:moveTo>
                      <a:pt x="0" y="863600"/>
                    </a:moveTo>
                    <a:lnTo>
                      <a:pt x="3600450" y="863600"/>
                    </a:lnTo>
                    <a:lnTo>
                      <a:pt x="3600450" y="1079500"/>
                    </a:lnTo>
                    <a:lnTo>
                      <a:pt x="0" y="1079500"/>
                    </a:lnTo>
                    <a:close/>
                    <a:moveTo>
                      <a:pt x="0" y="1079500"/>
                    </a:moveTo>
                    <a:lnTo>
                      <a:pt x="3600450" y="1079500"/>
                    </a:lnTo>
                    <a:lnTo>
                      <a:pt x="3600450" y="2209800"/>
                    </a:lnTo>
                    <a:lnTo>
                      <a:pt x="0" y="2209800"/>
                    </a:lnTo>
                    <a:close/>
                    <a:moveTo>
                      <a:pt x="0" y="2209800"/>
                    </a:moveTo>
                    <a:lnTo>
                      <a:pt x="3600450" y="2209800"/>
                    </a:lnTo>
                    <a:lnTo>
                      <a:pt x="3600450" y="2425700"/>
                    </a:lnTo>
                    <a:lnTo>
                      <a:pt x="0" y="2425700"/>
                    </a:lnTo>
                    <a:close/>
                    <a:moveTo>
                      <a:pt x="0" y="2425700"/>
                    </a:moveTo>
                    <a:lnTo>
                      <a:pt x="3600450" y="2425700"/>
                    </a:lnTo>
                    <a:lnTo>
                      <a:pt x="3600450" y="3556000"/>
                    </a:lnTo>
                    <a:lnTo>
                      <a:pt x="0" y="3556000"/>
                    </a:lnTo>
                    <a:close/>
                  </a:path>
                </a:pathLst>
              </a:custGeom>
              <a:solidFill>
                <a:srgbClr val="FFF2E3"/>
              </a:solidFill>
            </p:spPr>
            <p:txBody>
              <a:bodyPr/>
              <a:lstStyle/>
              <a:p>
                <a:endParaRPr lang="en-US"/>
              </a:p>
            </p:txBody>
          </p:sp>
          <p:sp>
            <p:nvSpPr>
              <p:cNvPr id="23" name="Freeform 23"/>
              <p:cNvSpPr/>
              <p:nvPr/>
            </p:nvSpPr>
            <p:spPr>
              <a:xfrm>
                <a:off x="3667125" y="282575"/>
                <a:ext cx="3600450" cy="3556000"/>
              </a:xfrm>
              <a:custGeom>
                <a:avLst/>
                <a:gdLst/>
                <a:ahLst/>
                <a:cxnLst/>
                <a:rect l="l" t="t" r="r" b="b"/>
                <a:pathLst>
                  <a:path w="3600450" h="3556000">
                    <a:moveTo>
                      <a:pt x="0" y="0"/>
                    </a:moveTo>
                    <a:lnTo>
                      <a:pt x="3600450" y="0"/>
                    </a:lnTo>
                    <a:lnTo>
                      <a:pt x="3600450" y="215900"/>
                    </a:lnTo>
                    <a:lnTo>
                      <a:pt x="0" y="215900"/>
                    </a:lnTo>
                    <a:close/>
                    <a:moveTo>
                      <a:pt x="0" y="215900"/>
                    </a:moveTo>
                    <a:lnTo>
                      <a:pt x="3600450" y="215900"/>
                    </a:lnTo>
                    <a:lnTo>
                      <a:pt x="3600450" y="431800"/>
                    </a:lnTo>
                    <a:lnTo>
                      <a:pt x="0" y="431800"/>
                    </a:lnTo>
                    <a:close/>
                    <a:moveTo>
                      <a:pt x="0" y="431800"/>
                    </a:moveTo>
                    <a:lnTo>
                      <a:pt x="3600450" y="431800"/>
                    </a:lnTo>
                    <a:lnTo>
                      <a:pt x="3600450" y="647700"/>
                    </a:lnTo>
                    <a:lnTo>
                      <a:pt x="0" y="647700"/>
                    </a:lnTo>
                    <a:close/>
                    <a:moveTo>
                      <a:pt x="0" y="647700"/>
                    </a:moveTo>
                    <a:lnTo>
                      <a:pt x="3600450" y="647700"/>
                    </a:lnTo>
                    <a:lnTo>
                      <a:pt x="3600450" y="863600"/>
                    </a:lnTo>
                    <a:lnTo>
                      <a:pt x="0" y="863600"/>
                    </a:lnTo>
                    <a:close/>
                    <a:moveTo>
                      <a:pt x="0" y="863600"/>
                    </a:moveTo>
                    <a:lnTo>
                      <a:pt x="3600450" y="863600"/>
                    </a:lnTo>
                    <a:lnTo>
                      <a:pt x="3600450" y="1079500"/>
                    </a:lnTo>
                    <a:lnTo>
                      <a:pt x="0" y="1079500"/>
                    </a:lnTo>
                    <a:close/>
                    <a:moveTo>
                      <a:pt x="0" y="1079500"/>
                    </a:moveTo>
                    <a:lnTo>
                      <a:pt x="3600450" y="1079500"/>
                    </a:lnTo>
                    <a:lnTo>
                      <a:pt x="3600450" y="2209800"/>
                    </a:lnTo>
                    <a:lnTo>
                      <a:pt x="0" y="2209800"/>
                    </a:lnTo>
                    <a:close/>
                    <a:moveTo>
                      <a:pt x="0" y="2209800"/>
                    </a:moveTo>
                    <a:lnTo>
                      <a:pt x="3600450" y="2209800"/>
                    </a:lnTo>
                    <a:lnTo>
                      <a:pt x="3600450" y="2425700"/>
                    </a:lnTo>
                    <a:lnTo>
                      <a:pt x="0" y="2425700"/>
                    </a:lnTo>
                    <a:close/>
                    <a:moveTo>
                      <a:pt x="0" y="2425700"/>
                    </a:moveTo>
                    <a:lnTo>
                      <a:pt x="3600450" y="2425700"/>
                    </a:lnTo>
                    <a:lnTo>
                      <a:pt x="3600450" y="3556000"/>
                    </a:lnTo>
                    <a:lnTo>
                      <a:pt x="0" y="3556000"/>
                    </a:lnTo>
                    <a:close/>
                  </a:path>
                </a:pathLst>
              </a:custGeom>
              <a:solidFill>
                <a:srgbClr val="D3DFEA"/>
              </a:solidFill>
            </p:spPr>
            <p:txBody>
              <a:bodyPr/>
              <a:lstStyle/>
              <a:p>
                <a:endParaRPr lang="en-US" dirty="0"/>
              </a:p>
            </p:txBody>
          </p:sp>
          <p:sp>
            <p:nvSpPr>
              <p:cNvPr id="24" name="Freeform 24"/>
              <p:cNvSpPr/>
              <p:nvPr/>
            </p:nvSpPr>
            <p:spPr>
              <a:xfrm>
                <a:off x="63500" y="635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25" name="Freeform 25"/>
              <p:cNvSpPr/>
              <p:nvPr/>
            </p:nvSpPr>
            <p:spPr>
              <a:xfrm>
                <a:off x="63500" y="698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26" name="Freeform 26"/>
              <p:cNvSpPr/>
              <p:nvPr/>
            </p:nvSpPr>
            <p:spPr>
              <a:xfrm>
                <a:off x="3667125" y="635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27" name="Freeform 27"/>
              <p:cNvSpPr/>
              <p:nvPr/>
            </p:nvSpPr>
            <p:spPr>
              <a:xfrm>
                <a:off x="3663950" y="698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28" name="Freeform 28"/>
              <p:cNvSpPr/>
              <p:nvPr/>
            </p:nvSpPr>
            <p:spPr>
              <a:xfrm>
                <a:off x="7264400" y="698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29" name="Freeform 29"/>
              <p:cNvSpPr/>
              <p:nvPr/>
            </p:nvSpPr>
            <p:spPr>
              <a:xfrm>
                <a:off x="63500" y="2794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30" name="Freeform 30"/>
              <p:cNvSpPr/>
              <p:nvPr/>
            </p:nvSpPr>
            <p:spPr>
              <a:xfrm>
                <a:off x="63500" y="2857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1" name="Freeform 31"/>
              <p:cNvSpPr/>
              <p:nvPr/>
            </p:nvSpPr>
            <p:spPr>
              <a:xfrm>
                <a:off x="3667125" y="2794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32" name="Freeform 32"/>
              <p:cNvSpPr/>
              <p:nvPr/>
            </p:nvSpPr>
            <p:spPr>
              <a:xfrm>
                <a:off x="3663950" y="2857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3" name="Freeform 33"/>
              <p:cNvSpPr/>
              <p:nvPr/>
            </p:nvSpPr>
            <p:spPr>
              <a:xfrm>
                <a:off x="7264400" y="2857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4" name="Freeform 34"/>
              <p:cNvSpPr/>
              <p:nvPr/>
            </p:nvSpPr>
            <p:spPr>
              <a:xfrm>
                <a:off x="63500" y="4953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35" name="Freeform 35"/>
              <p:cNvSpPr/>
              <p:nvPr/>
            </p:nvSpPr>
            <p:spPr>
              <a:xfrm>
                <a:off x="63500" y="5016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6" name="Freeform 36"/>
              <p:cNvSpPr/>
              <p:nvPr/>
            </p:nvSpPr>
            <p:spPr>
              <a:xfrm>
                <a:off x="3667125" y="4953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37" name="Freeform 37"/>
              <p:cNvSpPr/>
              <p:nvPr/>
            </p:nvSpPr>
            <p:spPr>
              <a:xfrm>
                <a:off x="3663950" y="5016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8" name="Freeform 38"/>
              <p:cNvSpPr/>
              <p:nvPr/>
            </p:nvSpPr>
            <p:spPr>
              <a:xfrm>
                <a:off x="7264400" y="5016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39" name="Freeform 39"/>
              <p:cNvSpPr/>
              <p:nvPr/>
            </p:nvSpPr>
            <p:spPr>
              <a:xfrm>
                <a:off x="63500" y="7112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40" name="Freeform 40"/>
              <p:cNvSpPr/>
              <p:nvPr/>
            </p:nvSpPr>
            <p:spPr>
              <a:xfrm>
                <a:off x="63500" y="717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1" name="Freeform 41"/>
              <p:cNvSpPr/>
              <p:nvPr/>
            </p:nvSpPr>
            <p:spPr>
              <a:xfrm>
                <a:off x="3667125" y="7112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42" name="Freeform 42"/>
              <p:cNvSpPr/>
              <p:nvPr/>
            </p:nvSpPr>
            <p:spPr>
              <a:xfrm>
                <a:off x="3663950" y="717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3" name="Freeform 43"/>
              <p:cNvSpPr/>
              <p:nvPr/>
            </p:nvSpPr>
            <p:spPr>
              <a:xfrm>
                <a:off x="7264400" y="717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4" name="Freeform 44"/>
              <p:cNvSpPr/>
              <p:nvPr/>
            </p:nvSpPr>
            <p:spPr>
              <a:xfrm>
                <a:off x="63500" y="9271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45" name="Freeform 45"/>
              <p:cNvSpPr/>
              <p:nvPr/>
            </p:nvSpPr>
            <p:spPr>
              <a:xfrm>
                <a:off x="63500" y="9334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6" name="Freeform 46"/>
              <p:cNvSpPr/>
              <p:nvPr/>
            </p:nvSpPr>
            <p:spPr>
              <a:xfrm>
                <a:off x="3667125" y="9271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47" name="Freeform 47"/>
              <p:cNvSpPr/>
              <p:nvPr/>
            </p:nvSpPr>
            <p:spPr>
              <a:xfrm>
                <a:off x="3663950" y="9334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8" name="Freeform 48"/>
              <p:cNvSpPr/>
              <p:nvPr/>
            </p:nvSpPr>
            <p:spPr>
              <a:xfrm>
                <a:off x="7264400" y="9334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49" name="Freeform 49"/>
              <p:cNvSpPr/>
              <p:nvPr/>
            </p:nvSpPr>
            <p:spPr>
              <a:xfrm>
                <a:off x="63500" y="11430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50" name="Freeform 50"/>
              <p:cNvSpPr/>
              <p:nvPr/>
            </p:nvSpPr>
            <p:spPr>
              <a:xfrm>
                <a:off x="63500" y="11493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51" name="Freeform 51"/>
              <p:cNvSpPr/>
              <p:nvPr/>
            </p:nvSpPr>
            <p:spPr>
              <a:xfrm>
                <a:off x="3667125" y="11430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52" name="Freeform 52"/>
              <p:cNvSpPr/>
              <p:nvPr/>
            </p:nvSpPr>
            <p:spPr>
              <a:xfrm>
                <a:off x="3663950" y="11493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53" name="Freeform 53"/>
              <p:cNvSpPr/>
              <p:nvPr/>
            </p:nvSpPr>
            <p:spPr>
              <a:xfrm>
                <a:off x="7264400" y="11493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54" name="Freeform 54"/>
              <p:cNvSpPr/>
              <p:nvPr/>
            </p:nvSpPr>
            <p:spPr>
              <a:xfrm>
                <a:off x="63500" y="13589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55" name="Freeform 55"/>
              <p:cNvSpPr/>
              <p:nvPr/>
            </p:nvSpPr>
            <p:spPr>
              <a:xfrm>
                <a:off x="63500" y="13652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56" name="Freeform 56"/>
              <p:cNvSpPr/>
              <p:nvPr/>
            </p:nvSpPr>
            <p:spPr>
              <a:xfrm>
                <a:off x="3667125" y="13589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57" name="Freeform 57"/>
              <p:cNvSpPr/>
              <p:nvPr/>
            </p:nvSpPr>
            <p:spPr>
              <a:xfrm>
                <a:off x="3663950" y="13652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58" name="Freeform 58"/>
              <p:cNvSpPr/>
              <p:nvPr/>
            </p:nvSpPr>
            <p:spPr>
              <a:xfrm>
                <a:off x="7264400" y="13652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59" name="Freeform 59"/>
              <p:cNvSpPr/>
              <p:nvPr/>
            </p:nvSpPr>
            <p:spPr>
              <a:xfrm>
                <a:off x="63500" y="24892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60" name="Freeform 60"/>
              <p:cNvSpPr/>
              <p:nvPr/>
            </p:nvSpPr>
            <p:spPr>
              <a:xfrm>
                <a:off x="63500" y="2495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61" name="Freeform 61"/>
              <p:cNvSpPr/>
              <p:nvPr/>
            </p:nvSpPr>
            <p:spPr>
              <a:xfrm>
                <a:off x="3667125" y="24892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62" name="Freeform 62"/>
              <p:cNvSpPr/>
              <p:nvPr/>
            </p:nvSpPr>
            <p:spPr>
              <a:xfrm>
                <a:off x="3663950" y="2495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63" name="Freeform 63"/>
              <p:cNvSpPr/>
              <p:nvPr/>
            </p:nvSpPr>
            <p:spPr>
              <a:xfrm>
                <a:off x="7264400" y="2495550"/>
                <a:ext cx="6350" cy="209550"/>
              </a:xfrm>
              <a:custGeom>
                <a:avLst/>
                <a:gdLst/>
                <a:ahLst/>
                <a:cxnLst/>
                <a:rect l="l" t="t" r="r" b="b"/>
                <a:pathLst>
                  <a:path w="6350" h="209550">
                    <a:moveTo>
                      <a:pt x="0" y="209550"/>
                    </a:moveTo>
                    <a:lnTo>
                      <a:pt x="0" y="0"/>
                    </a:lnTo>
                    <a:lnTo>
                      <a:pt x="6350" y="0"/>
                    </a:lnTo>
                    <a:lnTo>
                      <a:pt x="6350" y="209550"/>
                    </a:lnTo>
                    <a:close/>
                  </a:path>
                </a:pathLst>
              </a:custGeom>
              <a:solidFill>
                <a:srgbClr val="FFFFFF"/>
              </a:solidFill>
            </p:spPr>
            <p:txBody>
              <a:bodyPr/>
              <a:lstStyle/>
              <a:p>
                <a:endParaRPr lang="en-US"/>
              </a:p>
            </p:txBody>
          </p:sp>
          <p:sp>
            <p:nvSpPr>
              <p:cNvPr id="64" name="Freeform 64"/>
              <p:cNvSpPr/>
              <p:nvPr/>
            </p:nvSpPr>
            <p:spPr>
              <a:xfrm>
                <a:off x="63500" y="27051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65" name="Freeform 65"/>
              <p:cNvSpPr/>
              <p:nvPr/>
            </p:nvSpPr>
            <p:spPr>
              <a:xfrm>
                <a:off x="63500" y="27114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66" name="Freeform 66"/>
              <p:cNvSpPr/>
              <p:nvPr/>
            </p:nvSpPr>
            <p:spPr>
              <a:xfrm>
                <a:off x="3667125" y="27051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67" name="Freeform 67"/>
              <p:cNvSpPr/>
              <p:nvPr/>
            </p:nvSpPr>
            <p:spPr>
              <a:xfrm>
                <a:off x="3663950" y="27114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68" name="Freeform 68"/>
              <p:cNvSpPr/>
              <p:nvPr/>
            </p:nvSpPr>
            <p:spPr>
              <a:xfrm>
                <a:off x="7264400" y="2711450"/>
                <a:ext cx="6350" cy="1123950"/>
              </a:xfrm>
              <a:custGeom>
                <a:avLst/>
                <a:gdLst/>
                <a:ahLst/>
                <a:cxnLst/>
                <a:rect l="l" t="t" r="r" b="b"/>
                <a:pathLst>
                  <a:path w="6350" h="1123950">
                    <a:moveTo>
                      <a:pt x="0" y="1123950"/>
                    </a:moveTo>
                    <a:lnTo>
                      <a:pt x="0" y="0"/>
                    </a:lnTo>
                    <a:lnTo>
                      <a:pt x="6350" y="0"/>
                    </a:lnTo>
                    <a:lnTo>
                      <a:pt x="6350" y="1123950"/>
                    </a:lnTo>
                    <a:close/>
                  </a:path>
                </a:pathLst>
              </a:custGeom>
              <a:solidFill>
                <a:srgbClr val="FFFFFF"/>
              </a:solidFill>
            </p:spPr>
            <p:txBody>
              <a:bodyPr/>
              <a:lstStyle/>
              <a:p>
                <a:endParaRPr lang="en-US"/>
              </a:p>
            </p:txBody>
          </p:sp>
          <p:sp>
            <p:nvSpPr>
              <p:cNvPr id="69" name="Freeform 69"/>
              <p:cNvSpPr/>
              <p:nvPr/>
            </p:nvSpPr>
            <p:spPr>
              <a:xfrm>
                <a:off x="63500" y="38354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sp>
            <p:nvSpPr>
              <p:cNvPr id="70" name="Freeform 70"/>
              <p:cNvSpPr/>
              <p:nvPr/>
            </p:nvSpPr>
            <p:spPr>
              <a:xfrm>
                <a:off x="3667125" y="3835400"/>
                <a:ext cx="3603625" cy="6350"/>
              </a:xfrm>
              <a:custGeom>
                <a:avLst/>
                <a:gdLst/>
                <a:ahLst/>
                <a:cxnLst/>
                <a:rect l="l" t="t" r="r" b="b"/>
                <a:pathLst>
                  <a:path w="3603625" h="6350">
                    <a:moveTo>
                      <a:pt x="0" y="0"/>
                    </a:moveTo>
                    <a:lnTo>
                      <a:pt x="3603625" y="0"/>
                    </a:lnTo>
                    <a:lnTo>
                      <a:pt x="3603625" y="6350"/>
                    </a:lnTo>
                    <a:lnTo>
                      <a:pt x="0" y="6350"/>
                    </a:lnTo>
                    <a:close/>
                  </a:path>
                </a:pathLst>
              </a:custGeom>
              <a:solidFill>
                <a:srgbClr val="FFFFFF"/>
              </a:solidFill>
            </p:spPr>
            <p:txBody>
              <a:bodyPr/>
              <a:lstStyle/>
              <a:p>
                <a:endParaRPr lang="en-US"/>
              </a:p>
            </p:txBody>
          </p:sp>
        </p:grpSp>
        <p:sp>
          <p:nvSpPr>
            <p:cNvPr id="71" name="TextBox 71"/>
            <p:cNvSpPr txBox="1"/>
            <p:nvPr/>
          </p:nvSpPr>
          <p:spPr>
            <a:xfrm>
              <a:off x="0" y="160959"/>
              <a:ext cx="8620858" cy="471411"/>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Organization’s Operating Budget    </a:t>
              </a:r>
              <a:r>
                <a:rPr lang="en-US" sz="2093" b="1" dirty="0">
                  <a:solidFill>
                    <a:srgbClr val="FFFFFF"/>
                  </a:solidFill>
                  <a:latin typeface="Myriad Bold"/>
                  <a:ea typeface="Myriad Bold"/>
                  <a:cs typeface="Myriad Bold"/>
                  <a:sym typeface="Myriad Bold"/>
                </a:rPr>
                <a:t>$50,000–$1 million</a:t>
              </a:r>
            </a:p>
          </p:txBody>
        </p:sp>
        <p:sp>
          <p:nvSpPr>
            <p:cNvPr id="72" name="TextBox 72"/>
            <p:cNvSpPr txBox="1"/>
            <p:nvPr/>
          </p:nvSpPr>
          <p:spPr>
            <a:xfrm>
              <a:off x="1490999" y="663275"/>
              <a:ext cx="3777061" cy="493392"/>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2025 Budget Allocation</a:t>
              </a:r>
            </a:p>
          </p:txBody>
        </p:sp>
        <p:sp>
          <p:nvSpPr>
            <p:cNvPr id="73" name="TextBox 73"/>
            <p:cNvSpPr txBox="1"/>
            <p:nvPr/>
          </p:nvSpPr>
          <p:spPr>
            <a:xfrm>
              <a:off x="5430484" y="663275"/>
              <a:ext cx="1373285" cy="474063"/>
            </a:xfrm>
            <a:prstGeom prst="rect">
              <a:avLst/>
            </a:prstGeom>
          </p:spPr>
          <p:txBody>
            <a:bodyPr lIns="0" tIns="0" rIns="0" bIns="0" rtlCol="0" anchor="t">
              <a:spAutoFit/>
            </a:bodyPr>
            <a:lstStyle/>
            <a:p>
              <a:pPr algn="l">
                <a:lnSpc>
                  <a:spcPts val="2966"/>
                </a:lnSpc>
              </a:pPr>
              <a:r>
                <a:rPr lang="en-US" sz="2093" dirty="0">
                  <a:solidFill>
                    <a:srgbClr val="00446A"/>
                  </a:solidFill>
                  <a:latin typeface="Myriad"/>
                  <a:ea typeface="Myriad"/>
                  <a:cs typeface="Myriad"/>
                  <a:sym typeface="Myriad"/>
                </a:rPr>
                <a:t>$100,000</a:t>
              </a:r>
            </a:p>
          </p:txBody>
        </p:sp>
        <p:sp>
          <p:nvSpPr>
            <p:cNvPr id="74" name="TextBox 74"/>
            <p:cNvSpPr txBox="1"/>
            <p:nvPr/>
          </p:nvSpPr>
          <p:spPr>
            <a:xfrm>
              <a:off x="2418353" y="1165592"/>
              <a:ext cx="3995141" cy="473549"/>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Target # Grantees   </a:t>
              </a:r>
              <a:r>
                <a:rPr lang="en-US" sz="2093" dirty="0">
                  <a:solidFill>
                    <a:srgbClr val="00446A"/>
                  </a:solidFill>
                  <a:latin typeface="Myriad"/>
                  <a:ea typeface="Myriad"/>
                  <a:cs typeface="Myriad"/>
                  <a:sym typeface="Myriad"/>
                </a:rPr>
                <a:t>10–20</a:t>
              </a:r>
            </a:p>
          </p:txBody>
        </p:sp>
        <p:sp>
          <p:nvSpPr>
            <p:cNvPr id="75" name="TextBox 75"/>
            <p:cNvSpPr txBox="1"/>
            <p:nvPr/>
          </p:nvSpPr>
          <p:spPr>
            <a:xfrm>
              <a:off x="3223053" y="1667911"/>
              <a:ext cx="5386793" cy="473549"/>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Grant Range   </a:t>
              </a:r>
              <a:r>
                <a:rPr lang="en-US" sz="2093" dirty="0">
                  <a:solidFill>
                    <a:srgbClr val="00446A"/>
                  </a:solidFill>
                  <a:latin typeface="Myriad"/>
                  <a:ea typeface="Myriad"/>
                  <a:cs typeface="Myriad"/>
                  <a:sym typeface="Myriad"/>
                </a:rPr>
                <a:t>$5,000–$10,000/year</a:t>
              </a:r>
            </a:p>
          </p:txBody>
        </p:sp>
        <p:sp>
          <p:nvSpPr>
            <p:cNvPr id="76" name="TextBox 76"/>
            <p:cNvSpPr txBox="1"/>
            <p:nvPr/>
          </p:nvSpPr>
          <p:spPr>
            <a:xfrm>
              <a:off x="3447448" y="2170227"/>
              <a:ext cx="3068405" cy="473549"/>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Grant Term   </a:t>
              </a:r>
              <a:r>
                <a:rPr lang="en-US" sz="2093" dirty="0">
                  <a:solidFill>
                    <a:srgbClr val="00446A"/>
                  </a:solidFill>
                  <a:latin typeface="Myriad"/>
                  <a:ea typeface="Myriad"/>
                  <a:cs typeface="Myriad"/>
                  <a:sym typeface="Myriad"/>
                </a:rPr>
                <a:t>2 years</a:t>
              </a:r>
            </a:p>
          </p:txBody>
        </p:sp>
        <p:sp>
          <p:nvSpPr>
            <p:cNvPr id="77" name="TextBox 77"/>
            <p:cNvSpPr txBox="1"/>
            <p:nvPr/>
          </p:nvSpPr>
          <p:spPr>
            <a:xfrm>
              <a:off x="2949740" y="2672544"/>
              <a:ext cx="2966800" cy="473549"/>
            </a:xfrm>
            <a:prstGeom prst="rect">
              <a:avLst/>
            </a:prstGeom>
          </p:spPr>
          <p:txBody>
            <a:bodyPr lIns="0" tIns="0" rIns="0" bIns="0" rtlCol="0" anchor="t">
              <a:spAutoFit/>
            </a:bodyPr>
            <a:lstStyle/>
            <a:p>
              <a:pPr algn="l">
                <a:lnSpc>
                  <a:spcPts val="2966"/>
                </a:lnSpc>
              </a:pPr>
              <a:r>
                <a:rPr lang="en-US" sz="2093" b="1" dirty="0">
                  <a:solidFill>
                    <a:srgbClr val="00446A"/>
                  </a:solidFill>
                  <a:latin typeface="Myriad Bold"/>
                  <a:ea typeface="Myriad Bold"/>
                  <a:cs typeface="Myriad Bold"/>
                  <a:sym typeface="Myriad Bold"/>
                </a:rPr>
                <a:t>BOD Approval   </a:t>
              </a:r>
              <a:r>
                <a:rPr lang="en-US" sz="2093" dirty="0">
                  <a:solidFill>
                    <a:srgbClr val="00446A"/>
                  </a:solidFill>
                  <a:latin typeface="Myriad"/>
                  <a:ea typeface="Myriad"/>
                  <a:cs typeface="Myriad"/>
                  <a:sym typeface="Myriad"/>
                </a:rPr>
                <a:t>No</a:t>
              </a:r>
            </a:p>
          </p:txBody>
        </p:sp>
        <p:sp>
          <p:nvSpPr>
            <p:cNvPr id="78" name="TextBox 78"/>
            <p:cNvSpPr txBox="1"/>
            <p:nvPr/>
          </p:nvSpPr>
          <p:spPr>
            <a:xfrm>
              <a:off x="3683186" y="3174861"/>
              <a:ext cx="1541027" cy="493392"/>
            </a:xfrm>
            <a:prstGeom prst="rect">
              <a:avLst/>
            </a:prstGeom>
          </p:spPr>
          <p:txBody>
            <a:bodyPr lIns="0" tIns="0" rIns="0" bIns="0" rtlCol="0" anchor="t">
              <a:spAutoFit/>
            </a:bodyPr>
            <a:lstStyle/>
            <a:p>
              <a:pPr algn="l">
                <a:lnSpc>
                  <a:spcPts val="2966"/>
                </a:lnSpc>
              </a:pPr>
              <a:r>
                <a:rPr lang="en-US" sz="2093" b="1">
                  <a:solidFill>
                    <a:srgbClr val="00446A"/>
                  </a:solidFill>
                  <a:latin typeface="Myriad Bold"/>
                  <a:ea typeface="Myriad Bold"/>
                  <a:cs typeface="Myriad Bold"/>
                  <a:sym typeface="Myriad Bold"/>
                </a:rPr>
                <a:t>Eligibility</a:t>
              </a:r>
            </a:p>
          </p:txBody>
        </p:sp>
        <p:sp>
          <p:nvSpPr>
            <p:cNvPr id="79" name="TextBox 79"/>
            <p:cNvSpPr txBox="1"/>
            <p:nvPr/>
          </p:nvSpPr>
          <p:spPr>
            <a:xfrm>
              <a:off x="5430484" y="3174861"/>
              <a:ext cx="8084887" cy="2194961"/>
            </a:xfrm>
            <a:prstGeom prst="rect">
              <a:avLst/>
            </a:prstGeom>
          </p:spPr>
          <p:txBody>
            <a:bodyPr lIns="0" tIns="0" rIns="0" bIns="0" rtlCol="0" anchor="t">
              <a:spAutoFit/>
            </a:bodyPr>
            <a:lstStyle/>
            <a:p>
              <a:pPr algn="l">
                <a:lnSpc>
                  <a:spcPts val="2966"/>
                </a:lnSpc>
              </a:pPr>
              <a:r>
                <a:rPr lang="en-US" sz="2093">
                  <a:solidFill>
                    <a:srgbClr val="00446A"/>
                  </a:solidFill>
                  <a:latin typeface="Myriad"/>
                  <a:ea typeface="Myriad"/>
                  <a:cs typeface="Myriad"/>
                  <a:sym typeface="Myriad"/>
                </a:rPr>
                <a:t>• 501(c)3 AND 509(a)1 or 509(a)2</a:t>
              </a:r>
            </a:p>
            <a:p>
              <a:pPr algn="l">
                <a:lnSpc>
                  <a:spcPts val="2057"/>
                </a:lnSpc>
              </a:pPr>
              <a:r>
                <a:rPr lang="en-US" sz="2093">
                  <a:solidFill>
                    <a:srgbClr val="00446A"/>
                  </a:solidFill>
                  <a:latin typeface="Myriad"/>
                  <a:ea typeface="Myriad"/>
                  <a:cs typeface="Myriad"/>
                  <a:sym typeface="Myriad"/>
                </a:rPr>
                <a:t>• 2 full operating years</a:t>
              </a:r>
            </a:p>
            <a:p>
              <a:pPr algn="l">
                <a:lnSpc>
                  <a:spcPts val="2966"/>
                </a:lnSpc>
              </a:pPr>
              <a:r>
                <a:rPr lang="en-US" sz="2093">
                  <a:solidFill>
                    <a:srgbClr val="00446A"/>
                  </a:solidFill>
                  <a:latin typeface="Myriad"/>
                  <a:ea typeface="Myriad"/>
                  <a:cs typeface="Myriad"/>
                  <a:sym typeface="Myriad"/>
                </a:rPr>
                <a:t>• Form 990 / 990-EZ (NO 990-N!)</a:t>
              </a:r>
            </a:p>
            <a:p>
              <a:pPr algn="l">
                <a:lnSpc>
                  <a:spcPts val="2057"/>
                </a:lnSpc>
              </a:pPr>
              <a:r>
                <a:rPr lang="en-US" sz="2093">
                  <a:solidFill>
                    <a:srgbClr val="00446A"/>
                  </a:solidFill>
                  <a:latin typeface="Myriad"/>
                  <a:ea typeface="Myriad"/>
                  <a:cs typeface="Myriad"/>
                  <a:sym typeface="Myriad"/>
                </a:rPr>
                <a:t>• Not in an active grant</a:t>
              </a:r>
            </a:p>
            <a:p>
              <a:pPr algn="l">
                <a:lnSpc>
                  <a:spcPts val="2966"/>
                </a:lnSpc>
              </a:pPr>
              <a:r>
                <a:rPr lang="en-US" sz="2093">
                  <a:solidFill>
                    <a:srgbClr val="00446A"/>
                  </a:solidFill>
                  <a:latin typeface="Myriad"/>
                  <a:ea typeface="Myriad"/>
                  <a:cs typeface="Myriad"/>
                  <a:sym typeface="Myriad"/>
                </a:rPr>
                <a:t>• Serves at least one community where there is a Bank </a:t>
              </a:r>
            </a:p>
          </p:txBody>
        </p:sp>
        <p:sp>
          <p:nvSpPr>
            <p:cNvPr id="80" name="TextBox 80"/>
            <p:cNvSpPr txBox="1"/>
            <p:nvPr/>
          </p:nvSpPr>
          <p:spPr>
            <a:xfrm>
              <a:off x="5563419" y="5387546"/>
              <a:ext cx="7155626" cy="407667"/>
            </a:xfrm>
            <a:prstGeom prst="rect">
              <a:avLst/>
            </a:prstGeom>
          </p:spPr>
          <p:txBody>
            <a:bodyPr lIns="0" tIns="0" rIns="0" bIns="0" rtlCol="0" anchor="t">
              <a:spAutoFit/>
            </a:bodyPr>
            <a:lstStyle/>
            <a:p>
              <a:pPr algn="l">
                <a:lnSpc>
                  <a:spcPts val="2057"/>
                </a:lnSpc>
              </a:pPr>
              <a:r>
                <a:rPr lang="en-US" sz="2093">
                  <a:solidFill>
                    <a:srgbClr val="00446A"/>
                  </a:solidFill>
                  <a:latin typeface="Myriad"/>
                  <a:ea typeface="Myriad"/>
                  <a:cs typeface="Myriad"/>
                  <a:sym typeface="Myriad"/>
                </a:rPr>
                <a:t>branch, or a community contiguous to a branch</a:t>
              </a:r>
            </a:p>
          </p:txBody>
        </p:sp>
        <p:sp>
          <p:nvSpPr>
            <p:cNvPr id="81" name="TextBox 81"/>
            <p:cNvSpPr txBox="1"/>
            <p:nvPr/>
          </p:nvSpPr>
          <p:spPr>
            <a:xfrm>
              <a:off x="3359888" y="5718413"/>
              <a:ext cx="3985724" cy="588965"/>
            </a:xfrm>
            <a:prstGeom prst="rect">
              <a:avLst/>
            </a:prstGeom>
          </p:spPr>
          <p:txBody>
            <a:bodyPr lIns="0" tIns="0" rIns="0" bIns="0" rtlCol="0" anchor="t">
              <a:spAutoFit/>
            </a:bodyPr>
            <a:lstStyle/>
            <a:p>
              <a:pPr algn="l">
                <a:lnSpc>
                  <a:spcPts val="3875"/>
                </a:lnSpc>
              </a:pPr>
              <a:r>
                <a:rPr lang="en-US" sz="2093" b="1" spc="2" dirty="0">
                  <a:solidFill>
                    <a:srgbClr val="00446A"/>
                  </a:solidFill>
                  <a:latin typeface="Myriad Bold"/>
                  <a:ea typeface="Myriad Bold"/>
                  <a:cs typeface="Myriad Bold"/>
                  <a:sym typeface="Myriad Bold"/>
                </a:rPr>
                <a:t>Application</a:t>
              </a:r>
              <a:r>
                <a:rPr lang="en-US" sz="2093" spc="2" dirty="0">
                  <a:solidFill>
                    <a:srgbClr val="FFFFFF"/>
                  </a:solidFill>
                  <a:latin typeface="Myriad"/>
                  <a:ea typeface="Myriad"/>
                  <a:cs typeface="Myriad"/>
                  <a:sym typeface="Myriad"/>
                </a:rPr>
                <a:t>   </a:t>
              </a:r>
              <a:r>
                <a:rPr lang="en-US" sz="2093" spc="2" dirty="0">
                  <a:solidFill>
                    <a:srgbClr val="00446A"/>
                  </a:solidFill>
                  <a:latin typeface="Myriad"/>
                  <a:ea typeface="Myriad"/>
                  <a:cs typeface="Myriad"/>
                  <a:sym typeface="Myriad"/>
                </a:rPr>
                <a:t>Single-stage</a:t>
              </a:r>
            </a:p>
          </p:txBody>
        </p:sp>
        <p:sp>
          <p:nvSpPr>
            <p:cNvPr id="82" name="TextBox 82"/>
            <p:cNvSpPr txBox="1"/>
            <p:nvPr/>
          </p:nvSpPr>
          <p:spPr>
            <a:xfrm>
              <a:off x="1879524" y="6392181"/>
              <a:ext cx="6533446" cy="359072"/>
            </a:xfrm>
            <a:prstGeom prst="rect">
              <a:avLst/>
            </a:prstGeom>
          </p:spPr>
          <p:txBody>
            <a:bodyPr lIns="0" tIns="0" rIns="0" bIns="0" rtlCol="0" anchor="t">
              <a:spAutoFit/>
            </a:bodyPr>
            <a:lstStyle/>
            <a:p>
              <a:pPr algn="l">
                <a:lnSpc>
                  <a:spcPts val="2057"/>
                </a:lnSpc>
              </a:pPr>
              <a:r>
                <a:rPr lang="en-US" sz="2093" b="1" dirty="0">
                  <a:solidFill>
                    <a:srgbClr val="00446A"/>
                  </a:solidFill>
                  <a:latin typeface="Myriad Bold"/>
                  <a:ea typeface="Myriad Bold"/>
                  <a:cs typeface="Myriad Bold"/>
                  <a:sym typeface="Myriad Bold"/>
                </a:rPr>
                <a:t>Required Documents</a:t>
              </a:r>
              <a:r>
                <a:rPr lang="en-US" sz="2093" b="1" dirty="0">
                  <a:solidFill>
                    <a:srgbClr val="00446A"/>
                  </a:solidFill>
                  <a:latin typeface="Myriad"/>
                  <a:ea typeface="Myriad Bold"/>
                  <a:cs typeface="Myriad Bold"/>
                  <a:sym typeface="Myriad"/>
                </a:rPr>
                <a:t>   </a:t>
              </a:r>
              <a:r>
                <a:rPr lang="en-US" sz="2093" dirty="0">
                  <a:solidFill>
                    <a:srgbClr val="00446A"/>
                  </a:solidFill>
                  <a:latin typeface="Myriad"/>
                  <a:ea typeface="Myriad"/>
                  <a:cs typeface="Myriad"/>
                  <a:sym typeface="Myriad"/>
                </a:rPr>
                <a:t>Current FY budget</a:t>
              </a:r>
            </a:p>
          </p:txBody>
        </p:sp>
        <p:sp>
          <p:nvSpPr>
            <p:cNvPr id="83" name="TextBox 83"/>
            <p:cNvSpPr txBox="1"/>
            <p:nvPr/>
          </p:nvSpPr>
          <p:spPr>
            <a:xfrm>
              <a:off x="5430484" y="6731848"/>
              <a:ext cx="7504603" cy="1769569"/>
            </a:xfrm>
            <a:prstGeom prst="rect">
              <a:avLst/>
            </a:prstGeom>
          </p:spPr>
          <p:txBody>
            <a:bodyPr lIns="0" tIns="0" rIns="0" bIns="0" rtlCol="0" anchor="t">
              <a:spAutoFit/>
            </a:bodyPr>
            <a:lstStyle/>
            <a:p>
              <a:pPr algn="l">
                <a:lnSpc>
                  <a:spcPts val="2966"/>
                </a:lnSpc>
              </a:pPr>
              <a:r>
                <a:rPr lang="en-US" sz="2093">
                  <a:solidFill>
                    <a:srgbClr val="00446A"/>
                  </a:solidFill>
                  <a:latin typeface="Myriad"/>
                  <a:ea typeface="Myriad"/>
                  <a:cs typeface="Myriad"/>
                  <a:sym typeface="Myriad"/>
                </a:rPr>
                <a:t>• Form 990/990-EZ</a:t>
              </a:r>
            </a:p>
            <a:p>
              <a:pPr algn="l">
                <a:lnSpc>
                  <a:spcPts val="2057"/>
                </a:lnSpc>
              </a:pPr>
              <a:r>
                <a:rPr lang="en-US" sz="2093">
                  <a:solidFill>
                    <a:srgbClr val="00446A"/>
                  </a:solidFill>
                  <a:latin typeface="Myriad"/>
                  <a:ea typeface="Myriad"/>
                  <a:cs typeface="Myriad"/>
                  <a:sym typeface="Myriad"/>
                </a:rPr>
                <a:t>• Program budget/narrative (expenses + revenues)</a:t>
              </a:r>
            </a:p>
            <a:p>
              <a:pPr algn="l">
                <a:lnSpc>
                  <a:spcPts val="2966"/>
                </a:lnSpc>
              </a:pPr>
              <a:r>
                <a:rPr lang="en-US" sz="2093">
                  <a:solidFill>
                    <a:srgbClr val="00446A"/>
                  </a:solidFill>
                  <a:latin typeface="Myriad"/>
                  <a:ea typeface="Myriad"/>
                  <a:cs typeface="Myriad"/>
                  <a:sym typeface="Myriad"/>
                </a:rPr>
                <a:t>• Current funders</a:t>
              </a:r>
            </a:p>
            <a:p>
              <a:pPr algn="l">
                <a:lnSpc>
                  <a:spcPts val="2057"/>
                </a:lnSpc>
              </a:pPr>
              <a:r>
                <a:rPr lang="en-US" sz="2093">
                  <a:solidFill>
                    <a:srgbClr val="00446A"/>
                  </a:solidFill>
                  <a:latin typeface="Myriad"/>
                  <a:ea typeface="Myriad"/>
                  <a:cs typeface="Myriad"/>
                  <a:sym typeface="Myriad"/>
                </a:rPr>
                <a:t>• BOD list w/affiliations</a:t>
              </a:r>
            </a:p>
          </p:txBody>
        </p:sp>
        <p:sp>
          <p:nvSpPr>
            <p:cNvPr id="84" name="TextBox 84"/>
            <p:cNvSpPr txBox="1"/>
            <p:nvPr/>
          </p:nvSpPr>
          <p:spPr>
            <a:xfrm>
              <a:off x="13805391" y="160959"/>
              <a:ext cx="8084887" cy="5295894"/>
            </a:xfrm>
            <a:prstGeom prst="rect">
              <a:avLst/>
            </a:prstGeom>
          </p:spPr>
          <p:txBody>
            <a:bodyPr lIns="0" tIns="0" rIns="0" bIns="0" rtlCol="0" anchor="t">
              <a:spAutoFit/>
            </a:bodyPr>
            <a:lstStyle/>
            <a:p>
              <a:pPr algn="l">
                <a:lnSpc>
                  <a:spcPts val="2966"/>
                </a:lnSpc>
              </a:pPr>
              <a:r>
                <a:rPr lang="en-US" sz="2093" b="1" dirty="0">
                  <a:solidFill>
                    <a:srgbClr val="FFFFFF"/>
                  </a:solidFill>
                  <a:latin typeface="Myriad Bold"/>
                  <a:ea typeface="Myriad Bold"/>
                  <a:cs typeface="Myriad Bold"/>
                  <a:sym typeface="Myriad Bold"/>
                </a:rPr>
                <a:t>$1 million–$15 million </a:t>
              </a:r>
              <a:r>
                <a:rPr lang="en-US" sz="2093" dirty="0">
                  <a:solidFill>
                    <a:srgbClr val="00446A"/>
                  </a:solidFill>
                  <a:latin typeface="Myriad"/>
                  <a:ea typeface="Myriad"/>
                  <a:cs typeface="Myriad"/>
                  <a:sym typeface="Myriad"/>
                </a:rPr>
                <a:t>$400,000 16–40 $10,000–</a:t>
              </a:r>
            </a:p>
            <a:p>
              <a:pPr algn="l">
                <a:lnSpc>
                  <a:spcPts val="2966"/>
                </a:lnSpc>
              </a:pPr>
              <a:r>
                <a:rPr lang="en-US" sz="2093" dirty="0">
                  <a:solidFill>
                    <a:srgbClr val="00446A"/>
                  </a:solidFill>
                  <a:latin typeface="Myriad"/>
                  <a:ea typeface="Myriad"/>
                  <a:cs typeface="Myriad"/>
                  <a:sym typeface="Myriad"/>
                </a:rPr>
                <a:t>$400,000</a:t>
              </a:r>
            </a:p>
            <a:p>
              <a:pPr algn="l">
                <a:lnSpc>
                  <a:spcPts val="2966"/>
                </a:lnSpc>
              </a:pPr>
              <a:r>
                <a:rPr lang="en-US" sz="2093" dirty="0">
                  <a:solidFill>
                    <a:srgbClr val="00446A"/>
                  </a:solidFill>
                  <a:latin typeface="Myriad"/>
                  <a:ea typeface="Myriad"/>
                  <a:cs typeface="Myriad"/>
                  <a:sym typeface="Myriad"/>
                </a:rPr>
                <a:t>16-40</a:t>
              </a:r>
            </a:p>
            <a:p>
              <a:pPr algn="l">
                <a:lnSpc>
                  <a:spcPts val="2966"/>
                </a:lnSpc>
              </a:pPr>
              <a:r>
                <a:rPr lang="en-US" sz="2093" dirty="0">
                  <a:solidFill>
                    <a:srgbClr val="00446A"/>
                  </a:solidFill>
                  <a:latin typeface="Myriad"/>
                  <a:ea typeface="Myriad"/>
                  <a:cs typeface="Myriad"/>
                  <a:sym typeface="Myriad"/>
                </a:rPr>
                <a:t>$10,000-$25,000/year </a:t>
              </a:r>
            </a:p>
            <a:p>
              <a:pPr algn="l">
                <a:lnSpc>
                  <a:spcPts val="2966"/>
                </a:lnSpc>
              </a:pPr>
              <a:r>
                <a:rPr lang="en-US" sz="2093" dirty="0">
                  <a:solidFill>
                    <a:srgbClr val="00446A"/>
                  </a:solidFill>
                  <a:latin typeface="Myriad"/>
                  <a:ea typeface="Myriad"/>
                  <a:cs typeface="Myriad"/>
                  <a:sym typeface="Myriad"/>
                </a:rPr>
                <a:t>2 years </a:t>
              </a:r>
            </a:p>
            <a:p>
              <a:pPr algn="l">
                <a:lnSpc>
                  <a:spcPts val="2966"/>
                </a:lnSpc>
              </a:pPr>
              <a:r>
                <a:rPr lang="en-US" sz="2093" dirty="0">
                  <a:solidFill>
                    <a:srgbClr val="00446A"/>
                  </a:solidFill>
                  <a:latin typeface="Myriad"/>
                  <a:ea typeface="Myriad"/>
                  <a:cs typeface="Myriad"/>
                  <a:sym typeface="Myriad"/>
                </a:rPr>
                <a:t>Yes </a:t>
              </a:r>
            </a:p>
            <a:p>
              <a:pPr algn="l">
                <a:lnSpc>
                  <a:spcPts val="2966"/>
                </a:lnSpc>
              </a:pPr>
              <a:r>
                <a:rPr lang="en-US" sz="2093" dirty="0">
                  <a:solidFill>
                    <a:srgbClr val="00446A"/>
                  </a:solidFill>
                  <a:latin typeface="Myriad"/>
                  <a:ea typeface="Myriad"/>
                  <a:cs typeface="Myriad"/>
                  <a:sym typeface="Myriad"/>
                </a:rPr>
                <a:t>• 501(c)3 AND 509(a)1 or 509(a)2</a:t>
              </a:r>
            </a:p>
            <a:p>
              <a:pPr algn="l">
                <a:lnSpc>
                  <a:spcPts val="2057"/>
                </a:lnSpc>
              </a:pPr>
              <a:r>
                <a:rPr lang="en-US" sz="2093" dirty="0">
                  <a:solidFill>
                    <a:srgbClr val="00446A"/>
                  </a:solidFill>
                  <a:latin typeface="Myriad"/>
                  <a:ea typeface="Myriad"/>
                  <a:cs typeface="Myriad"/>
                  <a:sym typeface="Myriad"/>
                </a:rPr>
                <a:t>• Audited financial statements</a:t>
              </a:r>
            </a:p>
            <a:p>
              <a:pPr algn="l">
                <a:lnSpc>
                  <a:spcPts val="2966"/>
                </a:lnSpc>
              </a:pPr>
              <a:r>
                <a:rPr lang="en-US" sz="2093" dirty="0">
                  <a:solidFill>
                    <a:srgbClr val="00446A"/>
                  </a:solidFill>
                  <a:latin typeface="Myriad"/>
                  <a:ea typeface="Myriad"/>
                  <a:cs typeface="Myriad"/>
                  <a:sym typeface="Myriad"/>
                </a:rPr>
                <a:t>• Form 990</a:t>
              </a:r>
            </a:p>
            <a:p>
              <a:pPr algn="l">
                <a:lnSpc>
                  <a:spcPts val="2057"/>
                </a:lnSpc>
              </a:pPr>
              <a:r>
                <a:rPr lang="en-US" sz="2093" dirty="0">
                  <a:solidFill>
                    <a:srgbClr val="00446A"/>
                  </a:solidFill>
                  <a:latin typeface="Myriad"/>
                  <a:ea typeface="Myriad"/>
                  <a:cs typeface="Myriad"/>
                  <a:sym typeface="Myriad"/>
                </a:rPr>
                <a:t>• Not in an active grant</a:t>
              </a:r>
            </a:p>
            <a:p>
              <a:pPr algn="l">
                <a:lnSpc>
                  <a:spcPts val="2966"/>
                </a:lnSpc>
              </a:pPr>
              <a:r>
                <a:rPr lang="en-US" sz="2093" dirty="0">
                  <a:solidFill>
                    <a:srgbClr val="00446A"/>
                  </a:solidFill>
                  <a:latin typeface="Myriad"/>
                  <a:ea typeface="Myriad"/>
                  <a:cs typeface="Myriad"/>
                  <a:sym typeface="Myriad"/>
                </a:rPr>
                <a:t>• Serves at least one community where there is a Bank </a:t>
              </a:r>
            </a:p>
          </p:txBody>
        </p:sp>
        <p:sp>
          <p:nvSpPr>
            <p:cNvPr id="85" name="TextBox 85"/>
            <p:cNvSpPr txBox="1"/>
            <p:nvPr/>
          </p:nvSpPr>
          <p:spPr>
            <a:xfrm>
              <a:off x="13938326" y="5387546"/>
              <a:ext cx="7155626" cy="407667"/>
            </a:xfrm>
            <a:prstGeom prst="rect">
              <a:avLst/>
            </a:prstGeom>
          </p:spPr>
          <p:txBody>
            <a:bodyPr lIns="0" tIns="0" rIns="0" bIns="0" rtlCol="0" anchor="t">
              <a:spAutoFit/>
            </a:bodyPr>
            <a:lstStyle/>
            <a:p>
              <a:pPr algn="l">
                <a:lnSpc>
                  <a:spcPts val="2057"/>
                </a:lnSpc>
              </a:pPr>
              <a:r>
                <a:rPr lang="en-US" sz="2093">
                  <a:solidFill>
                    <a:srgbClr val="00446A"/>
                  </a:solidFill>
                  <a:latin typeface="Myriad"/>
                  <a:ea typeface="Myriad"/>
                  <a:cs typeface="Myriad"/>
                  <a:sym typeface="Myriad"/>
                </a:rPr>
                <a:t>branch, or a community contiguous to a branch</a:t>
              </a:r>
            </a:p>
          </p:txBody>
        </p:sp>
        <p:sp>
          <p:nvSpPr>
            <p:cNvPr id="86" name="TextBox 86"/>
            <p:cNvSpPr txBox="1"/>
            <p:nvPr/>
          </p:nvSpPr>
          <p:spPr>
            <a:xfrm>
              <a:off x="13805391" y="5718413"/>
              <a:ext cx="7504603" cy="3208395"/>
            </a:xfrm>
            <a:prstGeom prst="rect">
              <a:avLst/>
            </a:prstGeom>
          </p:spPr>
          <p:txBody>
            <a:bodyPr lIns="0" tIns="0" rIns="0" bIns="0" rtlCol="0" anchor="t">
              <a:spAutoFit/>
            </a:bodyPr>
            <a:lstStyle/>
            <a:p>
              <a:pPr algn="l">
                <a:lnSpc>
                  <a:spcPts val="3875"/>
                </a:lnSpc>
              </a:pPr>
              <a:r>
                <a:rPr lang="en-US" sz="2093">
                  <a:solidFill>
                    <a:srgbClr val="00446A"/>
                  </a:solidFill>
                  <a:latin typeface="Myriad"/>
                  <a:ea typeface="Myriad"/>
                  <a:cs typeface="Myriad"/>
                  <a:sym typeface="Myriad"/>
                </a:rPr>
                <a:t>Single</a:t>
              </a:r>
              <a:r>
                <a:rPr lang="en-US" sz="2093">
                  <a:solidFill>
                    <a:srgbClr val="FFFFFF"/>
                  </a:solidFill>
                  <a:latin typeface="Myriad"/>
                  <a:ea typeface="Myriad"/>
                  <a:cs typeface="Myriad"/>
                  <a:sym typeface="Myriad"/>
                </a:rPr>
                <a:t> </a:t>
              </a:r>
              <a:r>
                <a:rPr lang="en-US" sz="2093">
                  <a:solidFill>
                    <a:srgbClr val="00446A"/>
                  </a:solidFill>
                  <a:latin typeface="Myriad"/>
                  <a:ea typeface="Myriad"/>
                  <a:cs typeface="Myriad"/>
                  <a:sym typeface="Myriad"/>
                </a:rPr>
                <a:t>-stage</a:t>
              </a:r>
            </a:p>
            <a:p>
              <a:pPr algn="l">
                <a:lnSpc>
                  <a:spcPts val="2057"/>
                </a:lnSpc>
              </a:pPr>
              <a:r>
                <a:rPr lang="en-US" sz="2093">
                  <a:solidFill>
                    <a:srgbClr val="00446A"/>
                  </a:solidFill>
                  <a:latin typeface="Myriad"/>
                  <a:ea typeface="Myriad"/>
                  <a:cs typeface="Myriad"/>
                  <a:sym typeface="Myriad"/>
                </a:rPr>
                <a:t>• Current FY budget</a:t>
              </a:r>
            </a:p>
            <a:p>
              <a:pPr algn="l">
                <a:lnSpc>
                  <a:spcPts val="2966"/>
                </a:lnSpc>
              </a:pPr>
              <a:r>
                <a:rPr lang="en-US" sz="2093">
                  <a:solidFill>
                    <a:srgbClr val="00446A"/>
                  </a:solidFill>
                  <a:latin typeface="Myriad"/>
                  <a:ea typeface="Myriad"/>
                  <a:cs typeface="Myriad"/>
                  <a:sym typeface="Myriad"/>
                </a:rPr>
                <a:t>• Audited financial statements</a:t>
              </a:r>
            </a:p>
            <a:p>
              <a:pPr algn="l">
                <a:lnSpc>
                  <a:spcPts val="2057"/>
                </a:lnSpc>
              </a:pPr>
              <a:r>
                <a:rPr lang="en-US" sz="2093">
                  <a:solidFill>
                    <a:srgbClr val="00446A"/>
                  </a:solidFill>
                  <a:latin typeface="Myriad"/>
                  <a:ea typeface="Myriad"/>
                  <a:cs typeface="Myriad"/>
                  <a:sym typeface="Myriad"/>
                </a:rPr>
                <a:t>• Form 990</a:t>
              </a:r>
            </a:p>
            <a:p>
              <a:pPr algn="l">
                <a:lnSpc>
                  <a:spcPts val="2966"/>
                </a:lnSpc>
              </a:pPr>
              <a:r>
                <a:rPr lang="en-US" sz="2093">
                  <a:solidFill>
                    <a:srgbClr val="00446A"/>
                  </a:solidFill>
                  <a:latin typeface="Myriad"/>
                  <a:ea typeface="Myriad"/>
                  <a:cs typeface="Myriad"/>
                  <a:sym typeface="Myriad"/>
                </a:rPr>
                <a:t>• Program budget/narrative (expenses + revenues)</a:t>
              </a:r>
            </a:p>
            <a:p>
              <a:pPr algn="l">
                <a:lnSpc>
                  <a:spcPts val="2057"/>
                </a:lnSpc>
              </a:pPr>
              <a:r>
                <a:rPr lang="en-US" sz="2093">
                  <a:solidFill>
                    <a:srgbClr val="00446A"/>
                  </a:solidFill>
                  <a:latin typeface="Myriad"/>
                  <a:ea typeface="Myriad"/>
                  <a:cs typeface="Myriad"/>
                  <a:sym typeface="Myriad"/>
                </a:rPr>
                <a:t>• Current funders</a:t>
              </a:r>
            </a:p>
            <a:p>
              <a:pPr algn="l">
                <a:lnSpc>
                  <a:spcPts val="2966"/>
                </a:lnSpc>
              </a:pPr>
              <a:r>
                <a:rPr lang="en-US" sz="2093">
                  <a:solidFill>
                    <a:srgbClr val="00446A"/>
                  </a:solidFill>
                  <a:latin typeface="Myriad"/>
                  <a:ea typeface="Myriad"/>
                  <a:cs typeface="Myriad"/>
                  <a:sym typeface="Myriad"/>
                </a:rPr>
                <a:t>• BOD list w/affiliations</a:t>
              </a:r>
            </a:p>
          </p:txBody>
        </p:sp>
      </p:grpSp>
      <p:sp>
        <p:nvSpPr>
          <p:cNvPr id="88" name="TextBox 50">
            <a:extLst>
              <a:ext uri="{FF2B5EF4-FFF2-40B4-BE49-F238E27FC236}">
                <a16:creationId xmlns:a16="http://schemas.microsoft.com/office/drawing/2014/main" id="{D2ACFEA5-5A21-046C-AB3E-D98A30755529}"/>
              </a:ext>
            </a:extLst>
          </p:cNvPr>
          <p:cNvSpPr txBox="1"/>
          <p:nvPr/>
        </p:nvSpPr>
        <p:spPr>
          <a:xfrm>
            <a:off x="2651128" y="1508146"/>
            <a:ext cx="14779573" cy="739754"/>
          </a:xfrm>
          <a:prstGeom prst="rect">
            <a:avLst/>
          </a:prstGeom>
        </p:spPr>
        <p:txBody>
          <a:bodyPr wrap="square" lIns="0" tIns="0" rIns="0" bIns="0" rtlCol="0" anchor="t">
            <a:spAutoFit/>
          </a:bodyPr>
          <a:lstStyle/>
          <a:p>
            <a:pPr algn="l">
              <a:lnSpc>
                <a:spcPts val="4678"/>
              </a:lnSpc>
            </a:pPr>
            <a:r>
              <a:rPr lang="en-US" sz="9356" b="1" spc="93" dirty="0">
                <a:solidFill>
                  <a:srgbClr val="00446A"/>
                </a:solidFill>
                <a:latin typeface="Myriad Ultra-Bold"/>
                <a:ea typeface="Myriad Ultra-Bold"/>
                <a:cs typeface="Myriad Ultra-Bold"/>
                <a:sym typeface="Myriad Ultra-Bold"/>
              </a:rPr>
              <a:t>Empowerment Grants</a:t>
            </a:r>
          </a:p>
        </p:txBody>
      </p:sp>
      <p:grpSp>
        <p:nvGrpSpPr>
          <p:cNvPr id="89" name="Group 7">
            <a:extLst>
              <a:ext uri="{FF2B5EF4-FFF2-40B4-BE49-F238E27FC236}">
                <a16:creationId xmlns:a16="http://schemas.microsoft.com/office/drawing/2014/main" id="{2F0D7251-920F-3004-2159-790B26FFCFC4}"/>
              </a:ext>
            </a:extLst>
          </p:cNvPr>
          <p:cNvGrpSpPr>
            <a:grpSpLocks noChangeAspect="1"/>
          </p:cNvGrpSpPr>
          <p:nvPr/>
        </p:nvGrpSpPr>
        <p:grpSpPr>
          <a:xfrm>
            <a:off x="787557" y="800100"/>
            <a:ext cx="16732246" cy="1720215"/>
            <a:chOff x="0" y="0"/>
            <a:chExt cx="13385800" cy="1376172"/>
          </a:xfrm>
        </p:grpSpPr>
        <p:sp>
          <p:nvSpPr>
            <p:cNvPr id="90" name="Freeform 8">
              <a:extLst>
                <a:ext uri="{FF2B5EF4-FFF2-40B4-BE49-F238E27FC236}">
                  <a16:creationId xmlns:a16="http://schemas.microsoft.com/office/drawing/2014/main" id="{A5C74811-E171-6F45-4763-F7B0310C9890}"/>
                </a:ext>
              </a:extLst>
            </p:cNvPr>
            <p:cNvSpPr/>
            <p:nvPr/>
          </p:nvSpPr>
          <p:spPr>
            <a:xfrm>
              <a:off x="63500" y="63500"/>
              <a:ext cx="1249172" cy="1249172"/>
            </a:xfrm>
            <a:custGeom>
              <a:avLst/>
              <a:gdLst/>
              <a:ahLst/>
              <a:cxnLst/>
              <a:rect l="l" t="t" r="r" b="b"/>
              <a:pathLst>
                <a:path w="1249172" h="1249172">
                  <a:moveTo>
                    <a:pt x="0" y="1249172"/>
                  </a:moveTo>
                  <a:lnTo>
                    <a:pt x="1249172" y="1249172"/>
                  </a:lnTo>
                  <a:lnTo>
                    <a:pt x="1249172" y="0"/>
                  </a:lnTo>
                  <a:lnTo>
                    <a:pt x="0" y="0"/>
                  </a:lnTo>
                  <a:close/>
                </a:path>
              </a:pathLst>
            </a:custGeom>
            <a:solidFill>
              <a:srgbClr val="F6A01A"/>
            </a:solidFill>
          </p:spPr>
          <p:txBody>
            <a:bodyPr/>
            <a:lstStyle/>
            <a:p>
              <a:endParaRPr lang="en-US"/>
            </a:p>
          </p:txBody>
        </p:sp>
        <p:sp>
          <p:nvSpPr>
            <p:cNvPr id="91" name="Freeform 9">
              <a:extLst>
                <a:ext uri="{FF2B5EF4-FFF2-40B4-BE49-F238E27FC236}">
                  <a16:creationId xmlns:a16="http://schemas.microsoft.com/office/drawing/2014/main" id="{AB1F1935-D8B8-7D9C-B20D-DE4B59EB466D}"/>
                </a:ext>
              </a:extLst>
            </p:cNvPr>
            <p:cNvSpPr/>
            <p:nvPr/>
          </p:nvSpPr>
          <p:spPr>
            <a:xfrm>
              <a:off x="1312672" y="1165352"/>
              <a:ext cx="12009628" cy="147320"/>
            </a:xfrm>
            <a:custGeom>
              <a:avLst/>
              <a:gdLst/>
              <a:ahLst/>
              <a:cxnLst/>
              <a:rect l="l" t="t" r="r" b="b"/>
              <a:pathLst>
                <a:path w="12009628" h="147320">
                  <a:moveTo>
                    <a:pt x="0" y="147320"/>
                  </a:moveTo>
                  <a:lnTo>
                    <a:pt x="12009628" y="147320"/>
                  </a:lnTo>
                  <a:lnTo>
                    <a:pt x="12009628" y="0"/>
                  </a:lnTo>
                  <a:lnTo>
                    <a:pt x="0" y="0"/>
                  </a:lnTo>
                  <a:close/>
                </a:path>
              </a:pathLst>
            </a:custGeom>
            <a:solidFill>
              <a:srgbClr val="F6A01A"/>
            </a:solidFill>
          </p:spPr>
          <p:txBody>
            <a:bodyPr/>
            <a:lstStyle/>
            <a:p>
              <a:endParaRPr lang="en-US"/>
            </a:p>
          </p:txBody>
        </p:sp>
        <p:sp>
          <p:nvSpPr>
            <p:cNvPr id="92" name="Freeform 10">
              <a:extLst>
                <a:ext uri="{FF2B5EF4-FFF2-40B4-BE49-F238E27FC236}">
                  <a16:creationId xmlns:a16="http://schemas.microsoft.com/office/drawing/2014/main" id="{872987AC-EC7A-6A84-1D01-0129FB5D5E52}"/>
                </a:ext>
              </a:extLst>
            </p:cNvPr>
            <p:cNvSpPr/>
            <p:nvPr/>
          </p:nvSpPr>
          <p:spPr>
            <a:xfrm>
              <a:off x="281686" y="632714"/>
              <a:ext cx="812800" cy="126492"/>
            </a:xfrm>
            <a:custGeom>
              <a:avLst/>
              <a:gdLst/>
              <a:ahLst/>
              <a:cxnLst/>
              <a:rect l="l" t="t" r="r" b="b"/>
              <a:pathLst>
                <a:path w="812800" h="126492">
                  <a:moveTo>
                    <a:pt x="36449" y="0"/>
                  </a:moveTo>
                  <a:lnTo>
                    <a:pt x="0" y="63246"/>
                  </a:lnTo>
                  <a:lnTo>
                    <a:pt x="36576" y="126492"/>
                  </a:lnTo>
                  <a:lnTo>
                    <a:pt x="776224" y="126492"/>
                  </a:lnTo>
                  <a:lnTo>
                    <a:pt x="812800" y="63246"/>
                  </a:lnTo>
                  <a:lnTo>
                    <a:pt x="776224" y="127"/>
                  </a:lnTo>
                  <a:close/>
                </a:path>
              </a:pathLst>
            </a:custGeom>
            <a:solidFill>
              <a:srgbClr val="FFFFFF"/>
            </a:solidFill>
          </p:spPr>
          <p:txBody>
            <a:bodyPr/>
            <a:lstStyle/>
            <a:p>
              <a:endParaRPr lang="en-US"/>
            </a:p>
          </p:txBody>
        </p:sp>
        <p:sp>
          <p:nvSpPr>
            <p:cNvPr id="93" name="Freeform 11">
              <a:extLst>
                <a:ext uri="{FF2B5EF4-FFF2-40B4-BE49-F238E27FC236}">
                  <a16:creationId xmlns:a16="http://schemas.microsoft.com/office/drawing/2014/main" id="{1E2122AD-7641-7FF0-916C-15C3E1E6DB98}"/>
                </a:ext>
              </a:extLst>
            </p:cNvPr>
            <p:cNvSpPr/>
            <p:nvPr/>
          </p:nvSpPr>
          <p:spPr>
            <a:xfrm>
              <a:off x="360680" y="808355"/>
              <a:ext cx="655828" cy="126492"/>
            </a:xfrm>
            <a:custGeom>
              <a:avLst/>
              <a:gdLst/>
              <a:ahLst/>
              <a:cxnLst/>
              <a:rect l="l" t="t" r="r" b="b"/>
              <a:pathLst>
                <a:path w="655828" h="126492">
                  <a:moveTo>
                    <a:pt x="36449" y="0"/>
                  </a:moveTo>
                  <a:lnTo>
                    <a:pt x="0" y="63246"/>
                  </a:lnTo>
                  <a:lnTo>
                    <a:pt x="36576" y="126492"/>
                  </a:lnTo>
                  <a:lnTo>
                    <a:pt x="619379" y="126492"/>
                  </a:lnTo>
                  <a:lnTo>
                    <a:pt x="655828" y="63246"/>
                  </a:lnTo>
                  <a:lnTo>
                    <a:pt x="619379" y="0"/>
                  </a:lnTo>
                  <a:close/>
                </a:path>
              </a:pathLst>
            </a:custGeom>
            <a:solidFill>
              <a:srgbClr val="FFFFFF"/>
            </a:solidFill>
          </p:spPr>
          <p:txBody>
            <a:bodyPr/>
            <a:lstStyle/>
            <a:p>
              <a:endParaRPr lang="en-US"/>
            </a:p>
          </p:txBody>
        </p:sp>
        <p:sp>
          <p:nvSpPr>
            <p:cNvPr id="94" name="Freeform 12">
              <a:extLst>
                <a:ext uri="{FF2B5EF4-FFF2-40B4-BE49-F238E27FC236}">
                  <a16:creationId xmlns:a16="http://schemas.microsoft.com/office/drawing/2014/main" id="{FEA854C3-B4BF-A8C2-9B51-A2981256BE99}"/>
                </a:ext>
              </a:extLst>
            </p:cNvPr>
            <p:cNvSpPr/>
            <p:nvPr/>
          </p:nvSpPr>
          <p:spPr>
            <a:xfrm>
              <a:off x="501650" y="983869"/>
              <a:ext cx="372110" cy="110617"/>
            </a:xfrm>
            <a:custGeom>
              <a:avLst/>
              <a:gdLst/>
              <a:ahLst/>
              <a:cxnLst/>
              <a:rect l="l" t="t" r="r" b="b"/>
              <a:pathLst>
                <a:path w="372110" h="110617">
                  <a:moveTo>
                    <a:pt x="372110" y="0"/>
                  </a:moveTo>
                  <a:cubicBezTo>
                    <a:pt x="336296" y="65913"/>
                    <a:pt x="266319" y="110617"/>
                    <a:pt x="186055" y="110617"/>
                  </a:cubicBezTo>
                  <a:cubicBezTo>
                    <a:pt x="105791" y="110617"/>
                    <a:pt x="35941" y="65913"/>
                    <a:pt x="0" y="0"/>
                  </a:cubicBezTo>
                  <a:close/>
                </a:path>
              </a:pathLst>
            </a:custGeom>
            <a:solidFill>
              <a:srgbClr val="FFFFFF"/>
            </a:solidFill>
          </p:spPr>
          <p:txBody>
            <a:bodyPr/>
            <a:lstStyle/>
            <a:p>
              <a:endParaRPr lang="en-US"/>
            </a:p>
          </p:txBody>
        </p:sp>
        <p:sp>
          <p:nvSpPr>
            <p:cNvPr id="95" name="Freeform 13">
              <a:extLst>
                <a:ext uri="{FF2B5EF4-FFF2-40B4-BE49-F238E27FC236}">
                  <a16:creationId xmlns:a16="http://schemas.microsoft.com/office/drawing/2014/main" id="{69754D84-5798-5B42-418B-65675B82A5AC}"/>
                </a:ext>
              </a:extLst>
            </p:cNvPr>
            <p:cNvSpPr/>
            <p:nvPr/>
          </p:nvSpPr>
          <p:spPr>
            <a:xfrm>
              <a:off x="360680" y="452628"/>
              <a:ext cx="655828" cy="126365"/>
            </a:xfrm>
            <a:custGeom>
              <a:avLst/>
              <a:gdLst/>
              <a:ahLst/>
              <a:cxnLst/>
              <a:rect l="l" t="t" r="r" b="b"/>
              <a:pathLst>
                <a:path w="655828" h="126365">
                  <a:moveTo>
                    <a:pt x="36449" y="126365"/>
                  </a:moveTo>
                  <a:lnTo>
                    <a:pt x="0" y="63246"/>
                  </a:lnTo>
                  <a:lnTo>
                    <a:pt x="36576" y="0"/>
                  </a:lnTo>
                  <a:lnTo>
                    <a:pt x="619379" y="0"/>
                  </a:lnTo>
                  <a:lnTo>
                    <a:pt x="655828" y="63246"/>
                  </a:lnTo>
                  <a:lnTo>
                    <a:pt x="619379" y="126365"/>
                  </a:lnTo>
                  <a:close/>
                </a:path>
              </a:pathLst>
            </a:custGeom>
            <a:solidFill>
              <a:srgbClr val="FFFFFF"/>
            </a:solidFill>
          </p:spPr>
          <p:txBody>
            <a:bodyPr/>
            <a:lstStyle/>
            <a:p>
              <a:endParaRPr lang="en-US"/>
            </a:p>
          </p:txBody>
        </p:sp>
        <p:sp>
          <p:nvSpPr>
            <p:cNvPr id="96" name="Freeform 14">
              <a:extLst>
                <a:ext uri="{FF2B5EF4-FFF2-40B4-BE49-F238E27FC236}">
                  <a16:creationId xmlns:a16="http://schemas.microsoft.com/office/drawing/2014/main" id="{7D5DFCE3-8F85-EE40-F56C-F16945C53494}"/>
                </a:ext>
              </a:extLst>
            </p:cNvPr>
            <p:cNvSpPr/>
            <p:nvPr/>
          </p:nvSpPr>
          <p:spPr>
            <a:xfrm>
              <a:off x="501650" y="292989"/>
              <a:ext cx="372110" cy="110617"/>
            </a:xfrm>
            <a:custGeom>
              <a:avLst/>
              <a:gdLst/>
              <a:ahLst/>
              <a:cxnLst/>
              <a:rect l="l" t="t" r="r" b="b"/>
              <a:pathLst>
                <a:path w="372110" h="110617">
                  <a:moveTo>
                    <a:pt x="372110" y="110617"/>
                  </a:moveTo>
                  <a:cubicBezTo>
                    <a:pt x="336296" y="44831"/>
                    <a:pt x="266319" y="0"/>
                    <a:pt x="186055" y="0"/>
                  </a:cubicBezTo>
                  <a:cubicBezTo>
                    <a:pt x="105791" y="0"/>
                    <a:pt x="35941" y="44704"/>
                    <a:pt x="0" y="110617"/>
                  </a:cubicBezTo>
                  <a:close/>
                </a:path>
              </a:pathLst>
            </a:custGeom>
            <a:solidFill>
              <a:srgbClr val="FFFFFF"/>
            </a:solidFill>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505335"/>
          </a:xfrm>
          <a:custGeom>
            <a:avLst/>
            <a:gdLst/>
            <a:ahLst/>
            <a:cxnLst/>
            <a:rect l="l" t="t" r="r" b="b"/>
            <a:pathLst>
              <a:path w="18288000" h="6660611">
                <a:moveTo>
                  <a:pt x="0" y="0"/>
                </a:moveTo>
                <a:lnTo>
                  <a:pt x="18288000" y="0"/>
                </a:lnTo>
                <a:lnTo>
                  <a:pt x="18288000" y="6660611"/>
                </a:lnTo>
                <a:lnTo>
                  <a:pt x="0" y="6660611"/>
                </a:lnTo>
                <a:lnTo>
                  <a:pt x="0" y="0"/>
                </a:lnTo>
                <a:close/>
              </a:path>
            </a:pathLst>
          </a:custGeom>
          <a:blipFill>
            <a:blip r:embed="rId2"/>
            <a:stretch>
              <a:fillRect l="-1926" r="-1926"/>
            </a:stretch>
          </a:blipFill>
        </p:spPr>
        <p:txBody>
          <a:bodyPr/>
          <a:lstStyle/>
          <a:p>
            <a:endParaRPr lang="en-US"/>
          </a:p>
        </p:txBody>
      </p:sp>
      <p:sp>
        <p:nvSpPr>
          <p:cNvPr id="3" name="Freeform 3"/>
          <p:cNvSpPr/>
          <p:nvPr/>
        </p:nvSpPr>
        <p:spPr>
          <a:xfrm>
            <a:off x="9715500" y="31754"/>
            <a:ext cx="8572500" cy="4810125"/>
          </a:xfrm>
          <a:custGeom>
            <a:avLst/>
            <a:gdLst/>
            <a:ahLst/>
            <a:cxnLst/>
            <a:rect l="l" t="t" r="r" b="b"/>
            <a:pathLst>
              <a:path w="8572500" h="4810125">
                <a:moveTo>
                  <a:pt x="0" y="0"/>
                </a:moveTo>
                <a:lnTo>
                  <a:pt x="8572500" y="0"/>
                </a:lnTo>
                <a:lnTo>
                  <a:pt x="8572500" y="4810125"/>
                </a:lnTo>
                <a:lnTo>
                  <a:pt x="0" y="4810125"/>
                </a:lnTo>
                <a:lnTo>
                  <a:pt x="0" y="0"/>
                </a:lnTo>
                <a:close/>
              </a:path>
            </a:pathLst>
          </a:custGeom>
          <a:blipFill>
            <a:blip r:embed="rId3"/>
            <a:stretch>
              <a:fillRect/>
            </a:stretch>
          </a:blipFill>
        </p:spPr>
        <p:txBody>
          <a:bodyPr/>
          <a:lstStyle/>
          <a:p>
            <a:endParaRPr lang="en-US"/>
          </a:p>
        </p:txBody>
      </p:sp>
      <p:grpSp>
        <p:nvGrpSpPr>
          <p:cNvPr id="17" name="Group 16">
            <a:extLst>
              <a:ext uri="{FF2B5EF4-FFF2-40B4-BE49-F238E27FC236}">
                <a16:creationId xmlns:a16="http://schemas.microsoft.com/office/drawing/2014/main" id="{FE5311D6-0B1A-C3A3-1F91-3ED7C4DE4C0A}"/>
              </a:ext>
            </a:extLst>
          </p:cNvPr>
          <p:cNvGrpSpPr/>
          <p:nvPr/>
        </p:nvGrpSpPr>
        <p:grpSpPr>
          <a:xfrm>
            <a:off x="6934200" y="2667591"/>
            <a:ext cx="10439400" cy="7467804"/>
            <a:chOff x="4191000" y="2667591"/>
            <a:chExt cx="10439400" cy="7467804"/>
          </a:xfrm>
        </p:grpSpPr>
        <p:sp>
          <p:nvSpPr>
            <p:cNvPr id="4" name="Freeform 4"/>
            <p:cNvSpPr/>
            <p:nvPr/>
          </p:nvSpPr>
          <p:spPr>
            <a:xfrm>
              <a:off x="4191000" y="2723354"/>
              <a:ext cx="10439400" cy="7412041"/>
            </a:xfrm>
            <a:custGeom>
              <a:avLst/>
              <a:gdLst/>
              <a:ahLst/>
              <a:cxnLst/>
              <a:rect l="l" t="t" r="r" b="b"/>
              <a:pathLst>
                <a:path w="15592373" h="7412041">
                  <a:moveTo>
                    <a:pt x="0" y="0"/>
                  </a:moveTo>
                  <a:lnTo>
                    <a:pt x="15592373" y="0"/>
                  </a:lnTo>
                  <a:lnTo>
                    <a:pt x="15592373" y="7412042"/>
                  </a:lnTo>
                  <a:lnTo>
                    <a:pt x="0" y="7412042"/>
                  </a:lnTo>
                  <a:lnTo>
                    <a:pt x="0" y="0"/>
                  </a:lnTo>
                  <a:close/>
                </a:path>
              </a:pathLst>
            </a:custGeom>
            <a:blipFill>
              <a:blip r:embed="rId4"/>
              <a:stretch>
                <a:fillRect l="-24909" t="2" r="-25749" b="-3334"/>
              </a:stretch>
            </a:blipFill>
          </p:spPr>
          <p:txBody>
            <a:bodyPr/>
            <a:lstStyle/>
            <a:p>
              <a:endParaRPr lang="en-US"/>
            </a:p>
          </p:txBody>
        </p:sp>
        <p:sp>
          <p:nvSpPr>
            <p:cNvPr id="5" name="Freeform 5"/>
            <p:cNvSpPr/>
            <p:nvPr/>
          </p:nvSpPr>
          <p:spPr>
            <a:xfrm>
              <a:off x="7086600" y="4979314"/>
              <a:ext cx="2286000" cy="621386"/>
            </a:xfrm>
            <a:custGeom>
              <a:avLst/>
              <a:gdLst/>
              <a:ahLst/>
              <a:cxnLst/>
              <a:rect l="l" t="t" r="r" b="b"/>
              <a:pathLst>
                <a:path w="3067366" h="897902">
                  <a:moveTo>
                    <a:pt x="0" y="0"/>
                  </a:moveTo>
                  <a:lnTo>
                    <a:pt x="3067366" y="0"/>
                  </a:lnTo>
                  <a:lnTo>
                    <a:pt x="3067366" y="897902"/>
                  </a:lnTo>
                  <a:lnTo>
                    <a:pt x="0" y="8979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0970026">
              <a:off x="8570844" y="2667591"/>
              <a:ext cx="1308748" cy="520227"/>
            </a:xfrm>
            <a:custGeom>
              <a:avLst/>
              <a:gdLst/>
              <a:ahLst/>
              <a:cxnLst/>
              <a:rect l="l" t="t" r="r" b="b"/>
              <a:pathLst>
                <a:path w="1308748" h="520227">
                  <a:moveTo>
                    <a:pt x="0" y="0"/>
                  </a:moveTo>
                  <a:lnTo>
                    <a:pt x="1308748" y="0"/>
                  </a:lnTo>
                  <a:lnTo>
                    <a:pt x="1308748" y="520227"/>
                  </a:lnTo>
                  <a:lnTo>
                    <a:pt x="0" y="5202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p:cNvSpPr txBox="1"/>
          <p:nvPr/>
        </p:nvSpPr>
        <p:spPr>
          <a:xfrm>
            <a:off x="2690003" y="811609"/>
            <a:ext cx="14835997" cy="1436291"/>
          </a:xfrm>
          <a:prstGeom prst="rect">
            <a:avLst/>
          </a:prstGeom>
        </p:spPr>
        <p:txBody>
          <a:bodyPr lIns="0" tIns="0" rIns="0" bIns="0" rtlCol="0" anchor="t">
            <a:spAutoFit/>
          </a:bodyPr>
          <a:lstStyle/>
          <a:p>
            <a:pPr algn="l">
              <a:lnSpc>
                <a:spcPts val="11228"/>
              </a:lnSpc>
            </a:pPr>
            <a:r>
              <a:rPr lang="en-US" sz="9356" b="1" spc="65" dirty="0">
                <a:solidFill>
                  <a:srgbClr val="00446A"/>
                </a:solidFill>
                <a:latin typeface="Myriad Ultra-Bold"/>
                <a:ea typeface="Myriad Ultra-Bold"/>
                <a:cs typeface="Myriad Ultra-Bold"/>
                <a:sym typeface="Myriad Ultra-Bold"/>
              </a:rPr>
              <a:t>Application Process </a:t>
            </a:r>
          </a:p>
        </p:txBody>
      </p:sp>
      <p:sp>
        <p:nvSpPr>
          <p:cNvPr id="8" name="TextBox 8"/>
          <p:cNvSpPr txBox="1"/>
          <p:nvPr/>
        </p:nvSpPr>
        <p:spPr>
          <a:xfrm>
            <a:off x="1647187" y="2847642"/>
            <a:ext cx="4909981" cy="3154710"/>
          </a:xfrm>
          <a:prstGeom prst="rect">
            <a:avLst/>
          </a:prstGeom>
        </p:spPr>
        <p:txBody>
          <a:bodyPr wrap="square" lIns="0" tIns="0" rIns="0" bIns="0" rtlCol="0" anchor="t">
            <a:spAutoFit/>
          </a:bodyPr>
          <a:lstStyle/>
          <a:p>
            <a:pPr>
              <a:lnSpc>
                <a:spcPts val="4069"/>
              </a:lnSpc>
            </a:pPr>
            <a:r>
              <a:rPr lang="en-US" sz="3600" b="1" spc="-86" dirty="0">
                <a:solidFill>
                  <a:srgbClr val="3A7C9F"/>
                </a:solidFill>
                <a:latin typeface="Myriad Bold"/>
                <a:ea typeface="Myriad Bold"/>
                <a:cs typeface="Myriad Bold"/>
                <a:sym typeface="Myriad Bold"/>
              </a:rPr>
              <a:t>We created a single-stage grant application designed to be more efficient and better aligned with the new grant structure.</a:t>
            </a:r>
          </a:p>
        </p:txBody>
      </p:sp>
      <p:grpSp>
        <p:nvGrpSpPr>
          <p:cNvPr id="9" name="Group 7">
            <a:extLst>
              <a:ext uri="{FF2B5EF4-FFF2-40B4-BE49-F238E27FC236}">
                <a16:creationId xmlns:a16="http://schemas.microsoft.com/office/drawing/2014/main" id="{BDC3FC40-8AC3-9286-3ECE-29BC27F102C3}"/>
              </a:ext>
            </a:extLst>
          </p:cNvPr>
          <p:cNvGrpSpPr>
            <a:grpSpLocks noChangeAspect="1"/>
          </p:cNvGrpSpPr>
          <p:nvPr/>
        </p:nvGrpSpPr>
        <p:grpSpPr>
          <a:xfrm>
            <a:off x="787557" y="800100"/>
            <a:ext cx="16732246" cy="1720215"/>
            <a:chOff x="0" y="0"/>
            <a:chExt cx="13385800" cy="1376172"/>
          </a:xfrm>
        </p:grpSpPr>
        <p:sp>
          <p:nvSpPr>
            <p:cNvPr id="10" name="Freeform 8">
              <a:extLst>
                <a:ext uri="{FF2B5EF4-FFF2-40B4-BE49-F238E27FC236}">
                  <a16:creationId xmlns:a16="http://schemas.microsoft.com/office/drawing/2014/main" id="{24767981-4CED-E5B9-0F54-F94858C606BE}"/>
                </a:ext>
              </a:extLst>
            </p:cNvPr>
            <p:cNvSpPr/>
            <p:nvPr/>
          </p:nvSpPr>
          <p:spPr>
            <a:xfrm>
              <a:off x="63500" y="63500"/>
              <a:ext cx="1249172" cy="1249172"/>
            </a:xfrm>
            <a:custGeom>
              <a:avLst/>
              <a:gdLst/>
              <a:ahLst/>
              <a:cxnLst/>
              <a:rect l="l" t="t" r="r" b="b"/>
              <a:pathLst>
                <a:path w="1249172" h="1249172">
                  <a:moveTo>
                    <a:pt x="0" y="1249172"/>
                  </a:moveTo>
                  <a:lnTo>
                    <a:pt x="1249172" y="1249172"/>
                  </a:lnTo>
                  <a:lnTo>
                    <a:pt x="1249172" y="0"/>
                  </a:lnTo>
                  <a:lnTo>
                    <a:pt x="0" y="0"/>
                  </a:lnTo>
                  <a:close/>
                </a:path>
              </a:pathLst>
            </a:custGeom>
            <a:solidFill>
              <a:srgbClr val="F6A01A"/>
            </a:solidFill>
          </p:spPr>
          <p:txBody>
            <a:bodyPr/>
            <a:lstStyle/>
            <a:p>
              <a:endParaRPr lang="en-US"/>
            </a:p>
          </p:txBody>
        </p:sp>
        <p:sp>
          <p:nvSpPr>
            <p:cNvPr id="11" name="Freeform 9">
              <a:extLst>
                <a:ext uri="{FF2B5EF4-FFF2-40B4-BE49-F238E27FC236}">
                  <a16:creationId xmlns:a16="http://schemas.microsoft.com/office/drawing/2014/main" id="{4E35E922-03E4-8521-90AD-E6E3136FCE79}"/>
                </a:ext>
              </a:extLst>
            </p:cNvPr>
            <p:cNvSpPr/>
            <p:nvPr/>
          </p:nvSpPr>
          <p:spPr>
            <a:xfrm>
              <a:off x="1312672" y="1165352"/>
              <a:ext cx="12009628" cy="147320"/>
            </a:xfrm>
            <a:custGeom>
              <a:avLst/>
              <a:gdLst/>
              <a:ahLst/>
              <a:cxnLst/>
              <a:rect l="l" t="t" r="r" b="b"/>
              <a:pathLst>
                <a:path w="12009628" h="147320">
                  <a:moveTo>
                    <a:pt x="0" y="147320"/>
                  </a:moveTo>
                  <a:lnTo>
                    <a:pt x="12009628" y="147320"/>
                  </a:lnTo>
                  <a:lnTo>
                    <a:pt x="12009628" y="0"/>
                  </a:lnTo>
                  <a:lnTo>
                    <a:pt x="0" y="0"/>
                  </a:lnTo>
                  <a:close/>
                </a:path>
              </a:pathLst>
            </a:custGeom>
            <a:solidFill>
              <a:srgbClr val="F6A01A"/>
            </a:solidFill>
          </p:spPr>
          <p:txBody>
            <a:bodyPr/>
            <a:lstStyle/>
            <a:p>
              <a:endParaRPr lang="en-US"/>
            </a:p>
          </p:txBody>
        </p:sp>
        <p:sp>
          <p:nvSpPr>
            <p:cNvPr id="12" name="Freeform 10">
              <a:extLst>
                <a:ext uri="{FF2B5EF4-FFF2-40B4-BE49-F238E27FC236}">
                  <a16:creationId xmlns:a16="http://schemas.microsoft.com/office/drawing/2014/main" id="{BF861E77-4CFD-EAF4-E190-E5A7C30FFA56}"/>
                </a:ext>
              </a:extLst>
            </p:cNvPr>
            <p:cNvSpPr/>
            <p:nvPr/>
          </p:nvSpPr>
          <p:spPr>
            <a:xfrm>
              <a:off x="281686" y="632714"/>
              <a:ext cx="812800" cy="126492"/>
            </a:xfrm>
            <a:custGeom>
              <a:avLst/>
              <a:gdLst/>
              <a:ahLst/>
              <a:cxnLst/>
              <a:rect l="l" t="t" r="r" b="b"/>
              <a:pathLst>
                <a:path w="812800" h="126492">
                  <a:moveTo>
                    <a:pt x="36449" y="0"/>
                  </a:moveTo>
                  <a:lnTo>
                    <a:pt x="0" y="63246"/>
                  </a:lnTo>
                  <a:lnTo>
                    <a:pt x="36576" y="126492"/>
                  </a:lnTo>
                  <a:lnTo>
                    <a:pt x="776224" y="126492"/>
                  </a:lnTo>
                  <a:lnTo>
                    <a:pt x="812800" y="63246"/>
                  </a:lnTo>
                  <a:lnTo>
                    <a:pt x="776224" y="127"/>
                  </a:lnTo>
                  <a:close/>
                </a:path>
              </a:pathLst>
            </a:custGeom>
            <a:solidFill>
              <a:srgbClr val="FFFFFF"/>
            </a:solidFill>
          </p:spPr>
          <p:txBody>
            <a:bodyPr/>
            <a:lstStyle/>
            <a:p>
              <a:endParaRPr lang="en-US"/>
            </a:p>
          </p:txBody>
        </p:sp>
        <p:sp>
          <p:nvSpPr>
            <p:cNvPr id="13" name="Freeform 11">
              <a:extLst>
                <a:ext uri="{FF2B5EF4-FFF2-40B4-BE49-F238E27FC236}">
                  <a16:creationId xmlns:a16="http://schemas.microsoft.com/office/drawing/2014/main" id="{9496B182-D6C2-440C-5056-8AD54AB75B06}"/>
                </a:ext>
              </a:extLst>
            </p:cNvPr>
            <p:cNvSpPr/>
            <p:nvPr/>
          </p:nvSpPr>
          <p:spPr>
            <a:xfrm>
              <a:off x="360680" y="808355"/>
              <a:ext cx="655828" cy="126492"/>
            </a:xfrm>
            <a:custGeom>
              <a:avLst/>
              <a:gdLst/>
              <a:ahLst/>
              <a:cxnLst/>
              <a:rect l="l" t="t" r="r" b="b"/>
              <a:pathLst>
                <a:path w="655828" h="126492">
                  <a:moveTo>
                    <a:pt x="36449" y="0"/>
                  </a:moveTo>
                  <a:lnTo>
                    <a:pt x="0" y="63246"/>
                  </a:lnTo>
                  <a:lnTo>
                    <a:pt x="36576" y="126492"/>
                  </a:lnTo>
                  <a:lnTo>
                    <a:pt x="619379" y="126492"/>
                  </a:lnTo>
                  <a:lnTo>
                    <a:pt x="655828" y="63246"/>
                  </a:lnTo>
                  <a:lnTo>
                    <a:pt x="619379" y="0"/>
                  </a:lnTo>
                  <a:close/>
                </a:path>
              </a:pathLst>
            </a:custGeom>
            <a:solidFill>
              <a:srgbClr val="FFFFFF"/>
            </a:solidFill>
          </p:spPr>
          <p:txBody>
            <a:bodyPr/>
            <a:lstStyle/>
            <a:p>
              <a:endParaRPr lang="en-US"/>
            </a:p>
          </p:txBody>
        </p:sp>
        <p:sp>
          <p:nvSpPr>
            <p:cNvPr id="14" name="Freeform 12">
              <a:extLst>
                <a:ext uri="{FF2B5EF4-FFF2-40B4-BE49-F238E27FC236}">
                  <a16:creationId xmlns:a16="http://schemas.microsoft.com/office/drawing/2014/main" id="{0E79716B-571B-CAA4-DB04-9E26B0D0F034}"/>
                </a:ext>
              </a:extLst>
            </p:cNvPr>
            <p:cNvSpPr/>
            <p:nvPr/>
          </p:nvSpPr>
          <p:spPr>
            <a:xfrm>
              <a:off x="501650" y="983869"/>
              <a:ext cx="372110" cy="110617"/>
            </a:xfrm>
            <a:custGeom>
              <a:avLst/>
              <a:gdLst/>
              <a:ahLst/>
              <a:cxnLst/>
              <a:rect l="l" t="t" r="r" b="b"/>
              <a:pathLst>
                <a:path w="372110" h="110617">
                  <a:moveTo>
                    <a:pt x="372110" y="0"/>
                  </a:moveTo>
                  <a:cubicBezTo>
                    <a:pt x="336296" y="65913"/>
                    <a:pt x="266319" y="110617"/>
                    <a:pt x="186055" y="110617"/>
                  </a:cubicBezTo>
                  <a:cubicBezTo>
                    <a:pt x="105791" y="110617"/>
                    <a:pt x="35941" y="65913"/>
                    <a:pt x="0" y="0"/>
                  </a:cubicBezTo>
                  <a:close/>
                </a:path>
              </a:pathLst>
            </a:custGeom>
            <a:solidFill>
              <a:srgbClr val="FFFFFF"/>
            </a:solidFill>
          </p:spPr>
          <p:txBody>
            <a:bodyPr/>
            <a:lstStyle/>
            <a:p>
              <a:endParaRPr lang="en-US"/>
            </a:p>
          </p:txBody>
        </p:sp>
        <p:sp>
          <p:nvSpPr>
            <p:cNvPr id="15" name="Freeform 13">
              <a:extLst>
                <a:ext uri="{FF2B5EF4-FFF2-40B4-BE49-F238E27FC236}">
                  <a16:creationId xmlns:a16="http://schemas.microsoft.com/office/drawing/2014/main" id="{206C215E-93EC-FD76-C3E9-57BB89920EC1}"/>
                </a:ext>
              </a:extLst>
            </p:cNvPr>
            <p:cNvSpPr/>
            <p:nvPr/>
          </p:nvSpPr>
          <p:spPr>
            <a:xfrm>
              <a:off x="360680" y="452628"/>
              <a:ext cx="655828" cy="126365"/>
            </a:xfrm>
            <a:custGeom>
              <a:avLst/>
              <a:gdLst/>
              <a:ahLst/>
              <a:cxnLst/>
              <a:rect l="l" t="t" r="r" b="b"/>
              <a:pathLst>
                <a:path w="655828" h="126365">
                  <a:moveTo>
                    <a:pt x="36449" y="126365"/>
                  </a:moveTo>
                  <a:lnTo>
                    <a:pt x="0" y="63246"/>
                  </a:lnTo>
                  <a:lnTo>
                    <a:pt x="36576" y="0"/>
                  </a:lnTo>
                  <a:lnTo>
                    <a:pt x="619379" y="0"/>
                  </a:lnTo>
                  <a:lnTo>
                    <a:pt x="655828" y="63246"/>
                  </a:lnTo>
                  <a:lnTo>
                    <a:pt x="619379" y="126365"/>
                  </a:lnTo>
                  <a:close/>
                </a:path>
              </a:pathLst>
            </a:custGeom>
            <a:solidFill>
              <a:srgbClr val="FFFFFF"/>
            </a:solidFill>
          </p:spPr>
          <p:txBody>
            <a:bodyPr/>
            <a:lstStyle/>
            <a:p>
              <a:endParaRPr lang="en-US"/>
            </a:p>
          </p:txBody>
        </p:sp>
        <p:sp>
          <p:nvSpPr>
            <p:cNvPr id="16" name="Freeform 14">
              <a:extLst>
                <a:ext uri="{FF2B5EF4-FFF2-40B4-BE49-F238E27FC236}">
                  <a16:creationId xmlns:a16="http://schemas.microsoft.com/office/drawing/2014/main" id="{AF60378E-D95C-856D-3843-45156239AB5E}"/>
                </a:ext>
              </a:extLst>
            </p:cNvPr>
            <p:cNvSpPr/>
            <p:nvPr/>
          </p:nvSpPr>
          <p:spPr>
            <a:xfrm>
              <a:off x="501650" y="292989"/>
              <a:ext cx="372110" cy="110617"/>
            </a:xfrm>
            <a:custGeom>
              <a:avLst/>
              <a:gdLst/>
              <a:ahLst/>
              <a:cxnLst/>
              <a:rect l="l" t="t" r="r" b="b"/>
              <a:pathLst>
                <a:path w="372110" h="110617">
                  <a:moveTo>
                    <a:pt x="372110" y="110617"/>
                  </a:moveTo>
                  <a:cubicBezTo>
                    <a:pt x="336296" y="44831"/>
                    <a:pt x="266319" y="0"/>
                    <a:pt x="186055" y="0"/>
                  </a:cubicBezTo>
                  <a:cubicBezTo>
                    <a:pt x="105791" y="0"/>
                    <a:pt x="35941" y="44704"/>
                    <a:pt x="0" y="110617"/>
                  </a:cubicBezTo>
                  <a:close/>
                </a:path>
              </a:pathLst>
            </a:custGeom>
            <a:solidFill>
              <a:srgbClr val="FFFFFF"/>
            </a:solid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B11A-E12A-BB4C-E974-963172470D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110ED6-B343-6383-CC0E-BCA2B1549CE7}"/>
              </a:ext>
            </a:extLst>
          </p:cNvPr>
          <p:cNvSpPr/>
          <p:nvPr/>
        </p:nvSpPr>
        <p:spPr>
          <a:xfrm>
            <a:off x="0" y="0"/>
            <a:ext cx="18288000" cy="6505335"/>
          </a:xfrm>
          <a:custGeom>
            <a:avLst/>
            <a:gdLst/>
            <a:ahLst/>
            <a:cxnLst/>
            <a:rect l="l" t="t" r="r" b="b"/>
            <a:pathLst>
              <a:path w="18288000" h="6660611">
                <a:moveTo>
                  <a:pt x="0" y="0"/>
                </a:moveTo>
                <a:lnTo>
                  <a:pt x="18288000" y="0"/>
                </a:lnTo>
                <a:lnTo>
                  <a:pt x="18288000" y="6660611"/>
                </a:lnTo>
                <a:lnTo>
                  <a:pt x="0" y="6660611"/>
                </a:lnTo>
                <a:lnTo>
                  <a:pt x="0" y="0"/>
                </a:lnTo>
                <a:close/>
              </a:path>
            </a:pathLst>
          </a:custGeom>
          <a:blipFill>
            <a:blip r:embed="rId3"/>
            <a:stretch>
              <a:fillRect l="-1926" r="-1926"/>
            </a:stretch>
          </a:blipFill>
        </p:spPr>
        <p:txBody>
          <a:bodyPr/>
          <a:lstStyle/>
          <a:p>
            <a:endParaRPr lang="en-US"/>
          </a:p>
        </p:txBody>
      </p:sp>
      <p:sp>
        <p:nvSpPr>
          <p:cNvPr id="3" name="Freeform 3">
            <a:extLst>
              <a:ext uri="{FF2B5EF4-FFF2-40B4-BE49-F238E27FC236}">
                <a16:creationId xmlns:a16="http://schemas.microsoft.com/office/drawing/2014/main" id="{109A3A1C-910D-AD10-FD35-90B69CC4532E}"/>
              </a:ext>
            </a:extLst>
          </p:cNvPr>
          <p:cNvSpPr/>
          <p:nvPr/>
        </p:nvSpPr>
        <p:spPr>
          <a:xfrm>
            <a:off x="9715500" y="31754"/>
            <a:ext cx="8572500" cy="4810125"/>
          </a:xfrm>
          <a:custGeom>
            <a:avLst/>
            <a:gdLst/>
            <a:ahLst/>
            <a:cxnLst/>
            <a:rect l="l" t="t" r="r" b="b"/>
            <a:pathLst>
              <a:path w="8572500" h="4810125">
                <a:moveTo>
                  <a:pt x="0" y="0"/>
                </a:moveTo>
                <a:lnTo>
                  <a:pt x="8572500" y="0"/>
                </a:lnTo>
                <a:lnTo>
                  <a:pt x="8572500" y="4810125"/>
                </a:lnTo>
                <a:lnTo>
                  <a:pt x="0" y="4810125"/>
                </a:lnTo>
                <a:lnTo>
                  <a:pt x="0" y="0"/>
                </a:lnTo>
                <a:close/>
              </a:path>
            </a:pathLst>
          </a:custGeom>
          <a:blipFill>
            <a:blip r:embed="rId4"/>
            <a:stretch>
              <a:fillRect/>
            </a:stretch>
          </a:blipFill>
        </p:spPr>
        <p:txBody>
          <a:bodyPr/>
          <a:lstStyle/>
          <a:p>
            <a:endParaRPr lang="en-US"/>
          </a:p>
        </p:txBody>
      </p:sp>
      <p:sp>
        <p:nvSpPr>
          <p:cNvPr id="7" name="TextBox 7">
            <a:extLst>
              <a:ext uri="{FF2B5EF4-FFF2-40B4-BE49-F238E27FC236}">
                <a16:creationId xmlns:a16="http://schemas.microsoft.com/office/drawing/2014/main" id="{85DFDB9C-D106-2A63-E97F-7AF25F1C367A}"/>
              </a:ext>
            </a:extLst>
          </p:cNvPr>
          <p:cNvSpPr txBox="1"/>
          <p:nvPr/>
        </p:nvSpPr>
        <p:spPr>
          <a:xfrm>
            <a:off x="2690003" y="811609"/>
            <a:ext cx="14835997" cy="1436291"/>
          </a:xfrm>
          <a:prstGeom prst="rect">
            <a:avLst/>
          </a:prstGeom>
        </p:spPr>
        <p:txBody>
          <a:bodyPr lIns="0" tIns="0" rIns="0" bIns="0" rtlCol="0" anchor="t">
            <a:spAutoFit/>
          </a:bodyPr>
          <a:lstStyle/>
          <a:p>
            <a:pPr algn="l">
              <a:lnSpc>
                <a:spcPts val="11228"/>
              </a:lnSpc>
            </a:pPr>
            <a:r>
              <a:rPr lang="en-US" sz="9356" b="1" spc="65" dirty="0">
                <a:solidFill>
                  <a:srgbClr val="00446A"/>
                </a:solidFill>
                <a:latin typeface="Myriad Ultra-Bold"/>
                <a:ea typeface="Myriad Ultra-Bold"/>
                <a:cs typeface="Myriad Ultra-Bold"/>
                <a:sym typeface="Myriad Ultra-Bold"/>
              </a:rPr>
              <a:t>Application Timeline </a:t>
            </a:r>
          </a:p>
        </p:txBody>
      </p:sp>
      <p:grpSp>
        <p:nvGrpSpPr>
          <p:cNvPr id="9" name="Group 7">
            <a:extLst>
              <a:ext uri="{FF2B5EF4-FFF2-40B4-BE49-F238E27FC236}">
                <a16:creationId xmlns:a16="http://schemas.microsoft.com/office/drawing/2014/main" id="{A351420C-9458-3792-7C15-24F32E6E7EED}"/>
              </a:ext>
            </a:extLst>
          </p:cNvPr>
          <p:cNvGrpSpPr>
            <a:grpSpLocks noChangeAspect="1"/>
          </p:cNvGrpSpPr>
          <p:nvPr/>
        </p:nvGrpSpPr>
        <p:grpSpPr>
          <a:xfrm>
            <a:off x="787557" y="800100"/>
            <a:ext cx="16732246" cy="1720215"/>
            <a:chOff x="0" y="0"/>
            <a:chExt cx="13385800" cy="1376172"/>
          </a:xfrm>
        </p:grpSpPr>
        <p:sp>
          <p:nvSpPr>
            <p:cNvPr id="10" name="Freeform 8">
              <a:extLst>
                <a:ext uri="{FF2B5EF4-FFF2-40B4-BE49-F238E27FC236}">
                  <a16:creationId xmlns:a16="http://schemas.microsoft.com/office/drawing/2014/main" id="{91079EB7-300D-C1DF-3DDF-804AC7E9A440}"/>
                </a:ext>
              </a:extLst>
            </p:cNvPr>
            <p:cNvSpPr/>
            <p:nvPr/>
          </p:nvSpPr>
          <p:spPr>
            <a:xfrm>
              <a:off x="63500" y="63500"/>
              <a:ext cx="1249172" cy="1249172"/>
            </a:xfrm>
            <a:custGeom>
              <a:avLst/>
              <a:gdLst/>
              <a:ahLst/>
              <a:cxnLst/>
              <a:rect l="l" t="t" r="r" b="b"/>
              <a:pathLst>
                <a:path w="1249172" h="1249172">
                  <a:moveTo>
                    <a:pt x="0" y="1249172"/>
                  </a:moveTo>
                  <a:lnTo>
                    <a:pt x="1249172" y="1249172"/>
                  </a:lnTo>
                  <a:lnTo>
                    <a:pt x="1249172" y="0"/>
                  </a:lnTo>
                  <a:lnTo>
                    <a:pt x="0" y="0"/>
                  </a:lnTo>
                  <a:close/>
                </a:path>
              </a:pathLst>
            </a:custGeom>
            <a:solidFill>
              <a:srgbClr val="F6A01A"/>
            </a:solidFill>
          </p:spPr>
          <p:txBody>
            <a:bodyPr/>
            <a:lstStyle/>
            <a:p>
              <a:endParaRPr lang="en-US"/>
            </a:p>
          </p:txBody>
        </p:sp>
        <p:sp>
          <p:nvSpPr>
            <p:cNvPr id="11" name="Freeform 9">
              <a:extLst>
                <a:ext uri="{FF2B5EF4-FFF2-40B4-BE49-F238E27FC236}">
                  <a16:creationId xmlns:a16="http://schemas.microsoft.com/office/drawing/2014/main" id="{08853693-FE93-60AF-5319-E3AAFA864E80}"/>
                </a:ext>
              </a:extLst>
            </p:cNvPr>
            <p:cNvSpPr/>
            <p:nvPr/>
          </p:nvSpPr>
          <p:spPr>
            <a:xfrm>
              <a:off x="1312672" y="1165352"/>
              <a:ext cx="12009628" cy="147320"/>
            </a:xfrm>
            <a:custGeom>
              <a:avLst/>
              <a:gdLst/>
              <a:ahLst/>
              <a:cxnLst/>
              <a:rect l="l" t="t" r="r" b="b"/>
              <a:pathLst>
                <a:path w="12009628" h="147320">
                  <a:moveTo>
                    <a:pt x="0" y="147320"/>
                  </a:moveTo>
                  <a:lnTo>
                    <a:pt x="12009628" y="147320"/>
                  </a:lnTo>
                  <a:lnTo>
                    <a:pt x="12009628" y="0"/>
                  </a:lnTo>
                  <a:lnTo>
                    <a:pt x="0" y="0"/>
                  </a:lnTo>
                  <a:close/>
                </a:path>
              </a:pathLst>
            </a:custGeom>
            <a:solidFill>
              <a:srgbClr val="F6A01A"/>
            </a:solidFill>
          </p:spPr>
          <p:txBody>
            <a:bodyPr/>
            <a:lstStyle/>
            <a:p>
              <a:endParaRPr lang="en-US"/>
            </a:p>
          </p:txBody>
        </p:sp>
        <p:sp>
          <p:nvSpPr>
            <p:cNvPr id="12" name="Freeform 10">
              <a:extLst>
                <a:ext uri="{FF2B5EF4-FFF2-40B4-BE49-F238E27FC236}">
                  <a16:creationId xmlns:a16="http://schemas.microsoft.com/office/drawing/2014/main" id="{DB682CBC-2AE5-ACB5-7A0A-1BF1B6F9652B}"/>
                </a:ext>
              </a:extLst>
            </p:cNvPr>
            <p:cNvSpPr/>
            <p:nvPr/>
          </p:nvSpPr>
          <p:spPr>
            <a:xfrm>
              <a:off x="281686" y="632714"/>
              <a:ext cx="812800" cy="126492"/>
            </a:xfrm>
            <a:custGeom>
              <a:avLst/>
              <a:gdLst/>
              <a:ahLst/>
              <a:cxnLst/>
              <a:rect l="l" t="t" r="r" b="b"/>
              <a:pathLst>
                <a:path w="812800" h="126492">
                  <a:moveTo>
                    <a:pt x="36449" y="0"/>
                  </a:moveTo>
                  <a:lnTo>
                    <a:pt x="0" y="63246"/>
                  </a:lnTo>
                  <a:lnTo>
                    <a:pt x="36576" y="126492"/>
                  </a:lnTo>
                  <a:lnTo>
                    <a:pt x="776224" y="126492"/>
                  </a:lnTo>
                  <a:lnTo>
                    <a:pt x="812800" y="63246"/>
                  </a:lnTo>
                  <a:lnTo>
                    <a:pt x="776224" y="127"/>
                  </a:lnTo>
                  <a:close/>
                </a:path>
              </a:pathLst>
            </a:custGeom>
            <a:solidFill>
              <a:srgbClr val="FFFFFF"/>
            </a:solidFill>
          </p:spPr>
          <p:txBody>
            <a:bodyPr/>
            <a:lstStyle/>
            <a:p>
              <a:endParaRPr lang="en-US"/>
            </a:p>
          </p:txBody>
        </p:sp>
        <p:sp>
          <p:nvSpPr>
            <p:cNvPr id="13" name="Freeform 11">
              <a:extLst>
                <a:ext uri="{FF2B5EF4-FFF2-40B4-BE49-F238E27FC236}">
                  <a16:creationId xmlns:a16="http://schemas.microsoft.com/office/drawing/2014/main" id="{B0604F5F-9A52-894F-E765-E944F14F6337}"/>
                </a:ext>
              </a:extLst>
            </p:cNvPr>
            <p:cNvSpPr/>
            <p:nvPr/>
          </p:nvSpPr>
          <p:spPr>
            <a:xfrm>
              <a:off x="360680" y="808355"/>
              <a:ext cx="655828" cy="126492"/>
            </a:xfrm>
            <a:custGeom>
              <a:avLst/>
              <a:gdLst/>
              <a:ahLst/>
              <a:cxnLst/>
              <a:rect l="l" t="t" r="r" b="b"/>
              <a:pathLst>
                <a:path w="655828" h="126492">
                  <a:moveTo>
                    <a:pt x="36449" y="0"/>
                  </a:moveTo>
                  <a:lnTo>
                    <a:pt x="0" y="63246"/>
                  </a:lnTo>
                  <a:lnTo>
                    <a:pt x="36576" y="126492"/>
                  </a:lnTo>
                  <a:lnTo>
                    <a:pt x="619379" y="126492"/>
                  </a:lnTo>
                  <a:lnTo>
                    <a:pt x="655828" y="63246"/>
                  </a:lnTo>
                  <a:lnTo>
                    <a:pt x="619379" y="0"/>
                  </a:lnTo>
                  <a:close/>
                </a:path>
              </a:pathLst>
            </a:custGeom>
            <a:solidFill>
              <a:srgbClr val="FFFFFF"/>
            </a:solidFill>
          </p:spPr>
          <p:txBody>
            <a:bodyPr/>
            <a:lstStyle/>
            <a:p>
              <a:endParaRPr lang="en-US"/>
            </a:p>
          </p:txBody>
        </p:sp>
        <p:sp>
          <p:nvSpPr>
            <p:cNvPr id="14" name="Freeform 12">
              <a:extLst>
                <a:ext uri="{FF2B5EF4-FFF2-40B4-BE49-F238E27FC236}">
                  <a16:creationId xmlns:a16="http://schemas.microsoft.com/office/drawing/2014/main" id="{83CA81C2-66E9-6F36-4AAD-3100C94F287C}"/>
                </a:ext>
              </a:extLst>
            </p:cNvPr>
            <p:cNvSpPr/>
            <p:nvPr/>
          </p:nvSpPr>
          <p:spPr>
            <a:xfrm>
              <a:off x="501650" y="983869"/>
              <a:ext cx="372110" cy="110617"/>
            </a:xfrm>
            <a:custGeom>
              <a:avLst/>
              <a:gdLst/>
              <a:ahLst/>
              <a:cxnLst/>
              <a:rect l="l" t="t" r="r" b="b"/>
              <a:pathLst>
                <a:path w="372110" h="110617">
                  <a:moveTo>
                    <a:pt x="372110" y="0"/>
                  </a:moveTo>
                  <a:cubicBezTo>
                    <a:pt x="336296" y="65913"/>
                    <a:pt x="266319" y="110617"/>
                    <a:pt x="186055" y="110617"/>
                  </a:cubicBezTo>
                  <a:cubicBezTo>
                    <a:pt x="105791" y="110617"/>
                    <a:pt x="35941" y="65913"/>
                    <a:pt x="0" y="0"/>
                  </a:cubicBezTo>
                  <a:close/>
                </a:path>
              </a:pathLst>
            </a:custGeom>
            <a:solidFill>
              <a:srgbClr val="FFFFFF"/>
            </a:solidFill>
          </p:spPr>
          <p:txBody>
            <a:bodyPr/>
            <a:lstStyle/>
            <a:p>
              <a:endParaRPr lang="en-US"/>
            </a:p>
          </p:txBody>
        </p:sp>
        <p:sp>
          <p:nvSpPr>
            <p:cNvPr id="15" name="Freeform 13">
              <a:extLst>
                <a:ext uri="{FF2B5EF4-FFF2-40B4-BE49-F238E27FC236}">
                  <a16:creationId xmlns:a16="http://schemas.microsoft.com/office/drawing/2014/main" id="{313D0493-54D4-76A2-86A0-DF4E316B1CFE}"/>
                </a:ext>
              </a:extLst>
            </p:cNvPr>
            <p:cNvSpPr/>
            <p:nvPr/>
          </p:nvSpPr>
          <p:spPr>
            <a:xfrm>
              <a:off x="360680" y="452628"/>
              <a:ext cx="655828" cy="126365"/>
            </a:xfrm>
            <a:custGeom>
              <a:avLst/>
              <a:gdLst/>
              <a:ahLst/>
              <a:cxnLst/>
              <a:rect l="l" t="t" r="r" b="b"/>
              <a:pathLst>
                <a:path w="655828" h="126365">
                  <a:moveTo>
                    <a:pt x="36449" y="126365"/>
                  </a:moveTo>
                  <a:lnTo>
                    <a:pt x="0" y="63246"/>
                  </a:lnTo>
                  <a:lnTo>
                    <a:pt x="36576" y="0"/>
                  </a:lnTo>
                  <a:lnTo>
                    <a:pt x="619379" y="0"/>
                  </a:lnTo>
                  <a:lnTo>
                    <a:pt x="655828" y="63246"/>
                  </a:lnTo>
                  <a:lnTo>
                    <a:pt x="619379" y="126365"/>
                  </a:lnTo>
                  <a:close/>
                </a:path>
              </a:pathLst>
            </a:custGeom>
            <a:solidFill>
              <a:srgbClr val="FFFFFF"/>
            </a:solidFill>
          </p:spPr>
          <p:txBody>
            <a:bodyPr/>
            <a:lstStyle/>
            <a:p>
              <a:endParaRPr lang="en-US"/>
            </a:p>
          </p:txBody>
        </p:sp>
        <p:sp>
          <p:nvSpPr>
            <p:cNvPr id="16" name="Freeform 14">
              <a:extLst>
                <a:ext uri="{FF2B5EF4-FFF2-40B4-BE49-F238E27FC236}">
                  <a16:creationId xmlns:a16="http://schemas.microsoft.com/office/drawing/2014/main" id="{1BB9E52C-3026-16A3-756C-C3D2225DA5F0}"/>
                </a:ext>
              </a:extLst>
            </p:cNvPr>
            <p:cNvSpPr/>
            <p:nvPr/>
          </p:nvSpPr>
          <p:spPr>
            <a:xfrm>
              <a:off x="501650" y="292989"/>
              <a:ext cx="372110" cy="110617"/>
            </a:xfrm>
            <a:custGeom>
              <a:avLst/>
              <a:gdLst/>
              <a:ahLst/>
              <a:cxnLst/>
              <a:rect l="l" t="t" r="r" b="b"/>
              <a:pathLst>
                <a:path w="372110" h="110617">
                  <a:moveTo>
                    <a:pt x="372110" y="110617"/>
                  </a:moveTo>
                  <a:cubicBezTo>
                    <a:pt x="336296" y="44831"/>
                    <a:pt x="266319" y="0"/>
                    <a:pt x="186055" y="0"/>
                  </a:cubicBezTo>
                  <a:cubicBezTo>
                    <a:pt x="105791" y="0"/>
                    <a:pt x="35941" y="44704"/>
                    <a:pt x="0" y="110617"/>
                  </a:cubicBezTo>
                  <a:close/>
                </a:path>
              </a:pathLst>
            </a:custGeom>
            <a:solidFill>
              <a:srgbClr val="FFFFFF"/>
            </a:solidFill>
          </p:spPr>
          <p:txBody>
            <a:bodyPr/>
            <a:lstStyle/>
            <a:p>
              <a:endParaRPr lang="en-US"/>
            </a:p>
          </p:txBody>
        </p:sp>
      </p:grpSp>
      <p:grpSp>
        <p:nvGrpSpPr>
          <p:cNvPr id="22" name="Group 21">
            <a:extLst>
              <a:ext uri="{FF2B5EF4-FFF2-40B4-BE49-F238E27FC236}">
                <a16:creationId xmlns:a16="http://schemas.microsoft.com/office/drawing/2014/main" id="{9D9AA398-AFC6-E592-A53A-A2EB07F54172}"/>
              </a:ext>
            </a:extLst>
          </p:cNvPr>
          <p:cNvGrpSpPr/>
          <p:nvPr/>
        </p:nvGrpSpPr>
        <p:grpSpPr>
          <a:xfrm>
            <a:off x="5999983" y="2781300"/>
            <a:ext cx="6288034" cy="7097366"/>
            <a:chOff x="5218166" y="2781300"/>
            <a:chExt cx="6288034" cy="7097366"/>
          </a:xfrm>
        </p:grpSpPr>
        <p:grpSp>
          <p:nvGrpSpPr>
            <p:cNvPr id="18" name="Group 5">
              <a:extLst>
                <a:ext uri="{FF2B5EF4-FFF2-40B4-BE49-F238E27FC236}">
                  <a16:creationId xmlns:a16="http://schemas.microsoft.com/office/drawing/2014/main" id="{16261D12-4B46-096C-E6F2-8D4143F2AD69}"/>
                </a:ext>
              </a:extLst>
            </p:cNvPr>
            <p:cNvGrpSpPr/>
            <p:nvPr/>
          </p:nvGrpSpPr>
          <p:grpSpPr>
            <a:xfrm>
              <a:off x="5218166" y="2781300"/>
              <a:ext cx="6288034" cy="7097366"/>
              <a:chOff x="0" y="0"/>
              <a:chExt cx="1600867" cy="1789559"/>
            </a:xfrm>
          </p:grpSpPr>
          <p:sp>
            <p:nvSpPr>
              <p:cNvPr id="19" name="Freeform 6">
                <a:extLst>
                  <a:ext uri="{FF2B5EF4-FFF2-40B4-BE49-F238E27FC236}">
                    <a16:creationId xmlns:a16="http://schemas.microsoft.com/office/drawing/2014/main" id="{E2B164CF-80AF-8943-0C40-A27F237C586B}"/>
                  </a:ext>
                </a:extLst>
              </p:cNvPr>
              <p:cNvSpPr/>
              <p:nvPr/>
            </p:nvSpPr>
            <p:spPr>
              <a:xfrm>
                <a:off x="0" y="0"/>
                <a:ext cx="1600867" cy="1789559"/>
              </a:xfrm>
              <a:custGeom>
                <a:avLst/>
                <a:gdLst/>
                <a:ahLst/>
                <a:cxnLst/>
                <a:rect l="l" t="t" r="r" b="b"/>
                <a:pathLst>
                  <a:path w="1600867" h="1789559">
                    <a:moveTo>
                      <a:pt x="0" y="0"/>
                    </a:moveTo>
                    <a:lnTo>
                      <a:pt x="1600867" y="0"/>
                    </a:lnTo>
                    <a:lnTo>
                      <a:pt x="1600867" y="1789559"/>
                    </a:lnTo>
                    <a:lnTo>
                      <a:pt x="0" y="1789559"/>
                    </a:lnTo>
                    <a:close/>
                  </a:path>
                </a:pathLst>
              </a:custGeom>
              <a:solidFill>
                <a:srgbClr val="FBBA63"/>
              </a:solidFill>
            </p:spPr>
            <p:txBody>
              <a:bodyPr/>
              <a:lstStyle/>
              <a:p>
                <a:endParaRPr lang="en-US"/>
              </a:p>
            </p:txBody>
          </p:sp>
          <p:sp>
            <p:nvSpPr>
              <p:cNvPr id="20" name="TextBox 7">
                <a:extLst>
                  <a:ext uri="{FF2B5EF4-FFF2-40B4-BE49-F238E27FC236}">
                    <a16:creationId xmlns:a16="http://schemas.microsoft.com/office/drawing/2014/main" id="{98563350-A370-CFE5-70E7-003297F76AF0}"/>
                  </a:ext>
                </a:extLst>
              </p:cNvPr>
              <p:cNvSpPr txBox="1"/>
              <p:nvPr/>
            </p:nvSpPr>
            <p:spPr>
              <a:xfrm>
                <a:off x="0" y="-28575"/>
                <a:ext cx="1600867" cy="1818134"/>
              </a:xfrm>
              <a:prstGeom prst="rect">
                <a:avLst/>
              </a:prstGeom>
            </p:spPr>
            <p:txBody>
              <a:bodyPr lIns="59794" tIns="59794" rIns="59794" bIns="59794" rtlCol="0" anchor="ctr"/>
              <a:lstStyle/>
              <a:p>
                <a:pPr algn="ctr">
                  <a:lnSpc>
                    <a:spcPts val="1950"/>
                  </a:lnSpc>
                </a:pPr>
                <a:endParaRPr/>
              </a:p>
            </p:txBody>
          </p:sp>
        </p:grpSp>
        <p:sp>
          <p:nvSpPr>
            <p:cNvPr id="21" name="TextBox 20">
              <a:extLst>
                <a:ext uri="{FF2B5EF4-FFF2-40B4-BE49-F238E27FC236}">
                  <a16:creationId xmlns:a16="http://schemas.microsoft.com/office/drawing/2014/main" id="{4CC025A2-886B-8D6A-CFFC-1BAC9799CEA0}"/>
                </a:ext>
              </a:extLst>
            </p:cNvPr>
            <p:cNvSpPr txBox="1"/>
            <p:nvPr/>
          </p:nvSpPr>
          <p:spPr>
            <a:xfrm>
              <a:off x="6085325" y="3121413"/>
              <a:ext cx="4553717" cy="6417141"/>
            </a:xfrm>
            <a:prstGeom prst="rect">
              <a:avLst/>
            </a:prstGeom>
            <a:noFill/>
          </p:spPr>
          <p:txBody>
            <a:bodyPr wrap="square" rtlCol="0">
              <a:spAutoFit/>
            </a:bodyPr>
            <a:lstStyle/>
            <a:p>
              <a:r>
                <a:rPr lang="en-US" sz="2800" dirty="0">
                  <a:solidFill>
                    <a:srgbClr val="00446A"/>
                  </a:solidFill>
                  <a:latin typeface="Myriad Bold" panose="020B0604020202020204" charset="0"/>
                </a:rPr>
                <a:t>Application Window </a:t>
              </a:r>
            </a:p>
            <a:p>
              <a:pPr>
                <a:spcAft>
                  <a:spcPts val="1800"/>
                </a:spcAft>
              </a:pPr>
              <a:r>
                <a:rPr lang="en-US" sz="2800" dirty="0">
                  <a:solidFill>
                    <a:srgbClr val="00446A"/>
                  </a:solidFill>
                  <a:latin typeface="Myriad" panose="020B0604020202020204" charset="0"/>
                </a:rPr>
                <a:t>April 1–30</a:t>
              </a:r>
            </a:p>
            <a:p>
              <a:r>
                <a:rPr lang="en-US" sz="2800" dirty="0">
                  <a:solidFill>
                    <a:srgbClr val="00446A"/>
                  </a:solidFill>
                  <a:latin typeface="Myriad Bold" panose="020B0604020202020204" charset="0"/>
                </a:rPr>
                <a:t>Grant Reviews</a:t>
              </a:r>
            </a:p>
            <a:p>
              <a:pPr>
                <a:spcAft>
                  <a:spcPts val="1800"/>
                </a:spcAft>
              </a:pPr>
              <a:r>
                <a:rPr lang="en-US" sz="2800" dirty="0">
                  <a:solidFill>
                    <a:srgbClr val="00446A"/>
                  </a:solidFill>
                  <a:latin typeface="Myriad" panose="020B0604020202020204" charset="0"/>
                </a:rPr>
                <a:t>May 1–June 15</a:t>
              </a:r>
            </a:p>
            <a:p>
              <a:r>
                <a:rPr lang="en-US" sz="2800" dirty="0">
                  <a:solidFill>
                    <a:srgbClr val="00446A"/>
                  </a:solidFill>
                  <a:latin typeface="Myriad Bold" panose="020B0604020202020204" charset="0"/>
                </a:rPr>
                <a:t>Team Discussion</a:t>
              </a:r>
            </a:p>
            <a:p>
              <a:pPr>
                <a:spcAft>
                  <a:spcPts val="1800"/>
                </a:spcAft>
              </a:pPr>
              <a:r>
                <a:rPr lang="en-US" sz="2800" dirty="0">
                  <a:solidFill>
                    <a:srgbClr val="00446A"/>
                  </a:solidFill>
                  <a:latin typeface="Myriad" panose="020B0604020202020204" charset="0"/>
                </a:rPr>
                <a:t>June 16–30</a:t>
              </a:r>
            </a:p>
            <a:p>
              <a:r>
                <a:rPr lang="en-US" sz="2800" dirty="0">
                  <a:solidFill>
                    <a:srgbClr val="00446A"/>
                  </a:solidFill>
                  <a:latin typeface="Myriad Bold" panose="020B0604020202020204" charset="0"/>
                </a:rPr>
                <a:t>Additional Info / Follow-up</a:t>
              </a:r>
            </a:p>
            <a:p>
              <a:pPr>
                <a:spcAft>
                  <a:spcPts val="1800"/>
                </a:spcAft>
              </a:pPr>
              <a:r>
                <a:rPr lang="en-US" sz="2800" dirty="0">
                  <a:solidFill>
                    <a:srgbClr val="00446A"/>
                  </a:solidFill>
                  <a:latin typeface="Myriad" panose="020B0604020202020204" charset="0"/>
                </a:rPr>
                <a:t>July 1–15</a:t>
              </a:r>
            </a:p>
            <a:p>
              <a:r>
                <a:rPr lang="en-US" sz="2800" dirty="0">
                  <a:solidFill>
                    <a:srgbClr val="00446A"/>
                  </a:solidFill>
                  <a:latin typeface="Myriad Bold" panose="020B0604020202020204" charset="0"/>
                </a:rPr>
                <a:t>Board Consideration</a:t>
              </a:r>
            </a:p>
            <a:p>
              <a:pPr>
                <a:spcAft>
                  <a:spcPts val="1800"/>
                </a:spcAft>
              </a:pPr>
              <a:r>
                <a:rPr lang="en-US" sz="2800" dirty="0">
                  <a:solidFill>
                    <a:srgbClr val="00446A"/>
                  </a:solidFill>
                  <a:latin typeface="Myriad" panose="020B0604020202020204" charset="0"/>
                </a:rPr>
                <a:t>July 23</a:t>
              </a:r>
            </a:p>
            <a:p>
              <a:r>
                <a:rPr lang="en-US" sz="2800" dirty="0">
                  <a:solidFill>
                    <a:srgbClr val="00446A"/>
                  </a:solidFill>
                  <a:latin typeface="Myriad Bold" panose="020B0604020202020204" charset="0"/>
                </a:rPr>
                <a:t>Grant Notification</a:t>
              </a:r>
            </a:p>
            <a:p>
              <a:r>
                <a:rPr lang="en-US" sz="2800" dirty="0">
                  <a:solidFill>
                    <a:srgbClr val="00446A"/>
                  </a:solidFill>
                  <a:latin typeface="Myriad" panose="020B0604020202020204" charset="0"/>
                </a:rPr>
                <a:t>~July 31</a:t>
              </a:r>
            </a:p>
          </p:txBody>
        </p:sp>
      </p:grpSp>
    </p:spTree>
    <p:extLst>
      <p:ext uri="{BB962C8B-B14F-4D97-AF65-F5344CB8AC3E}">
        <p14:creationId xmlns:p14="http://schemas.microsoft.com/office/powerpoint/2010/main" val="42018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44FF1-E677-8270-938E-89452A1FB727}"/>
            </a:ext>
          </a:extLst>
        </p:cNvPr>
        <p:cNvGrpSpPr/>
        <p:nvPr/>
      </p:nvGrpSpPr>
      <p:grpSpPr>
        <a:xfrm>
          <a:off x="0" y="0"/>
          <a:ext cx="0" cy="0"/>
          <a:chOff x="0" y="0"/>
          <a:chExt cx="0" cy="0"/>
        </a:xfrm>
      </p:grpSpPr>
      <p:sp>
        <p:nvSpPr>
          <p:cNvPr id="28" name="Freeform 2">
            <a:extLst>
              <a:ext uri="{FF2B5EF4-FFF2-40B4-BE49-F238E27FC236}">
                <a16:creationId xmlns:a16="http://schemas.microsoft.com/office/drawing/2014/main" id="{3BA093FA-7311-056B-1F03-AD6CB5016FE0}"/>
              </a:ext>
            </a:extLst>
          </p:cNvPr>
          <p:cNvSpPr/>
          <p:nvPr/>
        </p:nvSpPr>
        <p:spPr>
          <a:xfrm>
            <a:off x="0" y="0"/>
            <a:ext cx="18288000" cy="12077700"/>
          </a:xfrm>
          <a:custGeom>
            <a:avLst/>
            <a:gdLst/>
            <a:ahLst/>
            <a:cxnLst/>
            <a:rect l="l" t="t" r="r" b="b"/>
            <a:pathLst>
              <a:path w="18288000" h="6413504">
                <a:moveTo>
                  <a:pt x="0" y="0"/>
                </a:moveTo>
                <a:lnTo>
                  <a:pt x="18288000" y="0"/>
                </a:lnTo>
                <a:lnTo>
                  <a:pt x="18288000" y="6413504"/>
                </a:lnTo>
                <a:lnTo>
                  <a:pt x="0" y="6413504"/>
                </a:lnTo>
                <a:lnTo>
                  <a:pt x="0" y="0"/>
                </a:lnTo>
                <a:close/>
              </a:path>
            </a:pathLst>
          </a:custGeom>
          <a:blipFill>
            <a:blip r:embed="rId3"/>
            <a:stretch>
              <a:fillRect/>
            </a:stretch>
          </a:blipFill>
        </p:spPr>
        <p:txBody>
          <a:bodyPr/>
          <a:lstStyle/>
          <a:p>
            <a:endParaRPr lang="en-US"/>
          </a:p>
        </p:txBody>
      </p:sp>
      <p:sp>
        <p:nvSpPr>
          <p:cNvPr id="30" name="TextBox 21">
            <a:extLst>
              <a:ext uri="{FF2B5EF4-FFF2-40B4-BE49-F238E27FC236}">
                <a16:creationId xmlns:a16="http://schemas.microsoft.com/office/drawing/2014/main" id="{494C61ED-AA1C-CB87-986C-990D0943E833}"/>
              </a:ext>
            </a:extLst>
          </p:cNvPr>
          <p:cNvSpPr txBox="1"/>
          <p:nvPr/>
        </p:nvSpPr>
        <p:spPr>
          <a:xfrm>
            <a:off x="5676900" y="4639804"/>
            <a:ext cx="6934200" cy="1007392"/>
          </a:xfrm>
          <a:prstGeom prst="rect">
            <a:avLst/>
          </a:prstGeom>
        </p:spPr>
        <p:txBody>
          <a:bodyPr wrap="square" lIns="0" tIns="0" rIns="0" bIns="0" rtlCol="0" anchor="t">
            <a:spAutoFit/>
          </a:bodyPr>
          <a:lstStyle/>
          <a:p>
            <a:pPr algn="ctr">
              <a:lnSpc>
                <a:spcPts val="6614"/>
              </a:lnSpc>
            </a:pPr>
            <a:r>
              <a:rPr lang="en-US" sz="12000" spc="59" dirty="0">
                <a:solidFill>
                  <a:srgbClr val="F6A01A"/>
                </a:solidFill>
                <a:latin typeface="Myriad Bold" panose="020B0604020202020204" charset="0"/>
                <a:ea typeface="Myriad"/>
                <a:cs typeface="Myriad"/>
                <a:sym typeface="Myriad"/>
              </a:rPr>
              <a:t>Q&amp;A</a:t>
            </a:r>
          </a:p>
        </p:txBody>
      </p:sp>
      <p:sp>
        <p:nvSpPr>
          <p:cNvPr id="2" name="TextBox 21">
            <a:extLst>
              <a:ext uri="{FF2B5EF4-FFF2-40B4-BE49-F238E27FC236}">
                <a16:creationId xmlns:a16="http://schemas.microsoft.com/office/drawing/2014/main" id="{7271DB4D-3D74-78A9-5835-01640948EF14}"/>
              </a:ext>
            </a:extLst>
          </p:cNvPr>
          <p:cNvSpPr txBox="1"/>
          <p:nvPr/>
        </p:nvSpPr>
        <p:spPr>
          <a:xfrm>
            <a:off x="1638300" y="5687591"/>
            <a:ext cx="15011400" cy="1641219"/>
          </a:xfrm>
          <a:prstGeom prst="rect">
            <a:avLst/>
          </a:prstGeom>
        </p:spPr>
        <p:txBody>
          <a:bodyPr wrap="square" lIns="0" tIns="0" rIns="0" bIns="0" rtlCol="0" anchor="t">
            <a:spAutoFit/>
          </a:bodyPr>
          <a:lstStyle/>
          <a:p>
            <a:pPr algn="ctr">
              <a:lnSpc>
                <a:spcPts val="6614"/>
              </a:lnSpc>
            </a:pPr>
            <a:r>
              <a:rPr lang="en-US" sz="5000" spc="59" dirty="0">
                <a:solidFill>
                  <a:srgbClr val="00446A"/>
                </a:solidFill>
                <a:latin typeface="Myriad "/>
                <a:ea typeface="Myriad"/>
                <a:cs typeface="Myriad"/>
                <a:sym typeface="Myriad"/>
              </a:rPr>
              <a:t>We want to hear from you! Please submit your questions in the Q&amp;A box.</a:t>
            </a:r>
          </a:p>
        </p:txBody>
      </p:sp>
    </p:spTree>
    <p:extLst>
      <p:ext uri="{BB962C8B-B14F-4D97-AF65-F5344CB8AC3E}">
        <p14:creationId xmlns:p14="http://schemas.microsoft.com/office/powerpoint/2010/main" val="285302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08431-B859-2673-ABBA-83CF390893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5408A7-86FC-0ABE-8C72-EC8F1451C0FA}"/>
              </a:ext>
            </a:extLst>
          </p:cNvPr>
          <p:cNvSpPr/>
          <p:nvPr/>
        </p:nvSpPr>
        <p:spPr>
          <a:xfrm>
            <a:off x="-18496" y="-16794"/>
            <a:ext cx="18324993" cy="10320588"/>
          </a:xfrm>
          <a:custGeom>
            <a:avLst/>
            <a:gdLst/>
            <a:ahLst/>
            <a:cxnLst/>
            <a:rect l="l" t="t" r="r" b="b"/>
            <a:pathLst>
              <a:path w="18324993" h="10320588">
                <a:moveTo>
                  <a:pt x="0" y="0"/>
                </a:moveTo>
                <a:lnTo>
                  <a:pt x="18324992" y="0"/>
                </a:lnTo>
                <a:lnTo>
                  <a:pt x="18324992" y="10320588"/>
                </a:lnTo>
                <a:lnTo>
                  <a:pt x="0" y="10320588"/>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8B14B622-42E8-6DCA-5460-07BFCE4EA55D}"/>
              </a:ext>
            </a:extLst>
          </p:cNvPr>
          <p:cNvSpPr/>
          <p:nvPr/>
        </p:nvSpPr>
        <p:spPr>
          <a:xfrm>
            <a:off x="-18496" y="-16793"/>
            <a:ext cx="18324993" cy="10320587"/>
          </a:xfrm>
          <a:custGeom>
            <a:avLst/>
            <a:gdLst/>
            <a:ahLst/>
            <a:cxnLst/>
            <a:rect l="l" t="t" r="r" b="b"/>
            <a:pathLst>
              <a:path w="18288000" h="10271129">
                <a:moveTo>
                  <a:pt x="0" y="0"/>
                </a:moveTo>
                <a:lnTo>
                  <a:pt x="18288000" y="0"/>
                </a:lnTo>
                <a:lnTo>
                  <a:pt x="18288000" y="10271129"/>
                </a:lnTo>
                <a:lnTo>
                  <a:pt x="0" y="10271129"/>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901FD82E-6820-75C0-DA6A-E49EA70004D3}"/>
              </a:ext>
            </a:extLst>
          </p:cNvPr>
          <p:cNvSpPr/>
          <p:nvPr/>
        </p:nvSpPr>
        <p:spPr>
          <a:xfrm>
            <a:off x="-18496" y="-16793"/>
            <a:ext cx="18324992" cy="10320587"/>
          </a:xfrm>
          <a:custGeom>
            <a:avLst/>
            <a:gdLst/>
            <a:ahLst/>
            <a:cxnLst/>
            <a:rect l="l" t="t" r="r" b="b"/>
            <a:pathLst>
              <a:path w="18288000" h="10271129">
                <a:moveTo>
                  <a:pt x="0" y="0"/>
                </a:moveTo>
                <a:lnTo>
                  <a:pt x="18288000" y="0"/>
                </a:lnTo>
                <a:lnTo>
                  <a:pt x="18288000" y="10271129"/>
                </a:lnTo>
                <a:lnTo>
                  <a:pt x="0" y="10271129"/>
                </a:lnTo>
                <a:lnTo>
                  <a:pt x="0" y="0"/>
                </a:lnTo>
                <a:close/>
              </a:path>
            </a:pathLst>
          </a:custGeom>
          <a:blipFill>
            <a:blip r:embed="rId5"/>
            <a:stretch>
              <a:fillRect/>
            </a:stretch>
          </a:blipFill>
        </p:spPr>
        <p:txBody>
          <a:bodyPr/>
          <a:lstStyle/>
          <a:p>
            <a:endParaRPr lang="en-US"/>
          </a:p>
        </p:txBody>
      </p:sp>
      <p:grpSp>
        <p:nvGrpSpPr>
          <p:cNvPr id="5" name="Group 4">
            <a:extLst>
              <a:ext uri="{FF2B5EF4-FFF2-40B4-BE49-F238E27FC236}">
                <a16:creationId xmlns:a16="http://schemas.microsoft.com/office/drawing/2014/main" id="{E390B1BC-D0AB-5CB1-FF02-94BE02C5273D}"/>
              </a:ext>
            </a:extLst>
          </p:cNvPr>
          <p:cNvGrpSpPr/>
          <p:nvPr/>
        </p:nvGrpSpPr>
        <p:grpSpPr>
          <a:xfrm>
            <a:off x="7758375" y="1037011"/>
            <a:ext cx="2771251" cy="2734889"/>
            <a:chOff x="7789974" y="1233857"/>
            <a:chExt cx="2771251" cy="2734889"/>
          </a:xfrm>
        </p:grpSpPr>
        <p:grpSp>
          <p:nvGrpSpPr>
            <p:cNvPr id="6" name="Group 7">
              <a:extLst>
                <a:ext uri="{FF2B5EF4-FFF2-40B4-BE49-F238E27FC236}">
                  <a16:creationId xmlns:a16="http://schemas.microsoft.com/office/drawing/2014/main" id="{C7D34FBB-96C3-693C-8C11-119A6E5A85AC}"/>
                </a:ext>
              </a:extLst>
            </p:cNvPr>
            <p:cNvGrpSpPr>
              <a:grpSpLocks noChangeAspect="1"/>
            </p:cNvGrpSpPr>
            <p:nvPr/>
          </p:nvGrpSpPr>
          <p:grpSpPr>
            <a:xfrm>
              <a:off x="8042202" y="1233857"/>
              <a:ext cx="2266795" cy="1078147"/>
              <a:chOff x="0" y="0"/>
              <a:chExt cx="1813433" cy="862521"/>
            </a:xfrm>
          </p:grpSpPr>
          <p:sp>
            <p:nvSpPr>
              <p:cNvPr id="11" name="Freeform 8">
                <a:extLst>
                  <a:ext uri="{FF2B5EF4-FFF2-40B4-BE49-F238E27FC236}">
                    <a16:creationId xmlns:a16="http://schemas.microsoft.com/office/drawing/2014/main" id="{FCB6C01A-7BE0-3121-4898-22174533AFCB}"/>
                  </a:ext>
                </a:extLst>
              </p:cNvPr>
              <p:cNvSpPr/>
              <p:nvPr/>
            </p:nvSpPr>
            <p:spPr>
              <a:xfrm>
                <a:off x="63500" y="473964"/>
                <a:ext cx="1686433" cy="324993"/>
              </a:xfrm>
              <a:custGeom>
                <a:avLst/>
                <a:gdLst/>
                <a:ahLst/>
                <a:cxnLst/>
                <a:rect l="l" t="t" r="r" b="b"/>
                <a:pathLst>
                  <a:path w="1686433" h="324993">
                    <a:moveTo>
                      <a:pt x="93853" y="324993"/>
                    </a:moveTo>
                    <a:lnTo>
                      <a:pt x="0" y="162560"/>
                    </a:lnTo>
                    <a:lnTo>
                      <a:pt x="93853" y="0"/>
                    </a:lnTo>
                    <a:lnTo>
                      <a:pt x="1592580" y="0"/>
                    </a:lnTo>
                    <a:lnTo>
                      <a:pt x="1686433" y="162560"/>
                    </a:lnTo>
                    <a:lnTo>
                      <a:pt x="1592580" y="324993"/>
                    </a:lnTo>
                    <a:close/>
                  </a:path>
                </a:pathLst>
              </a:custGeom>
              <a:solidFill>
                <a:srgbClr val="F6A01A"/>
              </a:solidFill>
            </p:spPr>
            <p:txBody>
              <a:bodyPr/>
              <a:lstStyle/>
              <a:p>
                <a:endParaRPr lang="en-US"/>
              </a:p>
            </p:txBody>
          </p:sp>
          <p:sp>
            <p:nvSpPr>
              <p:cNvPr id="12" name="Freeform 9">
                <a:extLst>
                  <a:ext uri="{FF2B5EF4-FFF2-40B4-BE49-F238E27FC236}">
                    <a16:creationId xmlns:a16="http://schemas.microsoft.com/office/drawing/2014/main" id="{90201B58-4BFC-2B40-5488-DDD7D9EA0009}"/>
                  </a:ext>
                </a:extLst>
              </p:cNvPr>
              <p:cNvSpPr/>
              <p:nvPr/>
            </p:nvSpPr>
            <p:spPr>
              <a:xfrm>
                <a:off x="426212" y="63500"/>
                <a:ext cx="956818" cy="284353"/>
              </a:xfrm>
              <a:custGeom>
                <a:avLst/>
                <a:gdLst/>
                <a:ahLst/>
                <a:cxnLst/>
                <a:rect l="l" t="t" r="r" b="b"/>
                <a:pathLst>
                  <a:path w="956818" h="284353">
                    <a:moveTo>
                      <a:pt x="956818" y="284353"/>
                    </a:moveTo>
                    <a:cubicBezTo>
                      <a:pt x="864489" y="114935"/>
                      <a:pt x="684911" y="0"/>
                      <a:pt x="478409" y="0"/>
                    </a:cubicBezTo>
                    <a:cubicBezTo>
                      <a:pt x="271907" y="0"/>
                      <a:pt x="92329" y="114935"/>
                      <a:pt x="0" y="284353"/>
                    </a:cubicBezTo>
                    <a:close/>
                  </a:path>
                </a:pathLst>
              </a:custGeom>
              <a:solidFill>
                <a:srgbClr val="F6A01A"/>
              </a:solidFill>
            </p:spPr>
            <p:txBody>
              <a:bodyPr/>
              <a:lstStyle/>
              <a:p>
                <a:endParaRPr lang="en-US"/>
              </a:p>
            </p:txBody>
          </p:sp>
        </p:grpSp>
        <p:grpSp>
          <p:nvGrpSpPr>
            <p:cNvPr id="7" name="Group 10">
              <a:extLst>
                <a:ext uri="{FF2B5EF4-FFF2-40B4-BE49-F238E27FC236}">
                  <a16:creationId xmlns:a16="http://schemas.microsoft.com/office/drawing/2014/main" id="{C51969FF-3236-37C4-DCE0-AB0443894485}"/>
                </a:ext>
              </a:extLst>
            </p:cNvPr>
            <p:cNvGrpSpPr>
              <a:grpSpLocks noChangeAspect="1"/>
            </p:cNvGrpSpPr>
            <p:nvPr/>
          </p:nvGrpSpPr>
          <p:grpSpPr>
            <a:xfrm>
              <a:off x="7789974" y="2325874"/>
              <a:ext cx="2771251" cy="1642872"/>
              <a:chOff x="0" y="0"/>
              <a:chExt cx="2217001" cy="1314298"/>
            </a:xfrm>
          </p:grpSpPr>
          <p:sp>
            <p:nvSpPr>
              <p:cNvPr id="8" name="Freeform 11">
                <a:extLst>
                  <a:ext uri="{FF2B5EF4-FFF2-40B4-BE49-F238E27FC236}">
                    <a16:creationId xmlns:a16="http://schemas.microsoft.com/office/drawing/2014/main" id="{8C4EA7B2-DEEB-2A21-DC4B-9CEFFDD05F08}"/>
                  </a:ext>
                </a:extLst>
              </p:cNvPr>
              <p:cNvSpPr/>
              <p:nvPr/>
            </p:nvSpPr>
            <p:spPr>
              <a:xfrm>
                <a:off x="63500" y="63500"/>
                <a:ext cx="2089912" cy="324993"/>
              </a:xfrm>
              <a:custGeom>
                <a:avLst/>
                <a:gdLst/>
                <a:ahLst/>
                <a:cxnLst/>
                <a:rect l="l" t="t" r="r" b="b"/>
                <a:pathLst>
                  <a:path w="2089912" h="324993">
                    <a:moveTo>
                      <a:pt x="93853" y="0"/>
                    </a:moveTo>
                    <a:lnTo>
                      <a:pt x="0" y="162433"/>
                    </a:lnTo>
                    <a:lnTo>
                      <a:pt x="93853" y="324993"/>
                    </a:lnTo>
                    <a:lnTo>
                      <a:pt x="1996059" y="324993"/>
                    </a:lnTo>
                    <a:lnTo>
                      <a:pt x="2089912" y="162433"/>
                    </a:lnTo>
                    <a:lnTo>
                      <a:pt x="1996059" y="0"/>
                    </a:lnTo>
                    <a:close/>
                  </a:path>
                </a:pathLst>
              </a:custGeom>
              <a:solidFill>
                <a:srgbClr val="F6A01A"/>
              </a:solidFill>
            </p:spPr>
            <p:txBody>
              <a:bodyPr/>
              <a:lstStyle/>
              <a:p>
                <a:endParaRPr lang="en-US"/>
              </a:p>
            </p:txBody>
          </p:sp>
          <p:sp>
            <p:nvSpPr>
              <p:cNvPr id="9" name="Freeform 12">
                <a:extLst>
                  <a:ext uri="{FF2B5EF4-FFF2-40B4-BE49-F238E27FC236}">
                    <a16:creationId xmlns:a16="http://schemas.microsoft.com/office/drawing/2014/main" id="{F2E38359-35F1-FB6F-F2F8-55F2056D4C27}"/>
                  </a:ext>
                </a:extLst>
              </p:cNvPr>
              <p:cNvSpPr/>
              <p:nvPr/>
            </p:nvSpPr>
            <p:spPr>
              <a:xfrm>
                <a:off x="266573" y="515239"/>
                <a:ext cx="1686433" cy="325120"/>
              </a:xfrm>
              <a:custGeom>
                <a:avLst/>
                <a:gdLst/>
                <a:ahLst/>
                <a:cxnLst/>
                <a:rect l="l" t="t" r="r" b="b"/>
                <a:pathLst>
                  <a:path w="1686433" h="325120">
                    <a:moveTo>
                      <a:pt x="93853" y="0"/>
                    </a:moveTo>
                    <a:lnTo>
                      <a:pt x="0" y="162560"/>
                    </a:lnTo>
                    <a:lnTo>
                      <a:pt x="93853" y="325120"/>
                    </a:lnTo>
                    <a:lnTo>
                      <a:pt x="1592580" y="325120"/>
                    </a:lnTo>
                    <a:lnTo>
                      <a:pt x="1686433" y="162560"/>
                    </a:lnTo>
                    <a:lnTo>
                      <a:pt x="1592580" y="0"/>
                    </a:lnTo>
                    <a:close/>
                  </a:path>
                </a:pathLst>
              </a:custGeom>
              <a:solidFill>
                <a:srgbClr val="F6A01A"/>
              </a:solidFill>
            </p:spPr>
            <p:txBody>
              <a:bodyPr/>
              <a:lstStyle/>
              <a:p>
                <a:endParaRPr lang="en-US"/>
              </a:p>
            </p:txBody>
          </p:sp>
          <p:sp>
            <p:nvSpPr>
              <p:cNvPr id="10" name="Freeform 13">
                <a:extLst>
                  <a:ext uri="{FF2B5EF4-FFF2-40B4-BE49-F238E27FC236}">
                    <a16:creationId xmlns:a16="http://schemas.microsoft.com/office/drawing/2014/main" id="{7B004E2F-E7C8-5D89-3B52-7484200C4ECD}"/>
                  </a:ext>
                </a:extLst>
              </p:cNvPr>
              <p:cNvSpPr/>
              <p:nvPr/>
            </p:nvSpPr>
            <p:spPr>
              <a:xfrm>
                <a:off x="629285" y="966470"/>
                <a:ext cx="956818" cy="284353"/>
              </a:xfrm>
              <a:custGeom>
                <a:avLst/>
                <a:gdLst/>
                <a:ahLst/>
                <a:cxnLst/>
                <a:rect l="l" t="t" r="r" b="b"/>
                <a:pathLst>
                  <a:path w="956818" h="284353">
                    <a:moveTo>
                      <a:pt x="956818" y="0"/>
                    </a:moveTo>
                    <a:cubicBezTo>
                      <a:pt x="864616" y="169418"/>
                      <a:pt x="684911" y="284353"/>
                      <a:pt x="478409" y="284353"/>
                    </a:cubicBezTo>
                    <a:cubicBezTo>
                      <a:pt x="271907" y="284353"/>
                      <a:pt x="92329" y="169418"/>
                      <a:pt x="0" y="0"/>
                    </a:cubicBezTo>
                    <a:close/>
                  </a:path>
                </a:pathLst>
              </a:custGeom>
              <a:solidFill>
                <a:srgbClr val="F6A01A"/>
              </a:solidFill>
            </p:spPr>
            <p:txBody>
              <a:bodyPr/>
              <a:lstStyle/>
              <a:p>
                <a:endParaRPr lang="en-US"/>
              </a:p>
            </p:txBody>
          </p:sp>
        </p:grpSp>
      </p:grpSp>
      <p:grpSp>
        <p:nvGrpSpPr>
          <p:cNvPr id="13" name="Group 12">
            <a:extLst>
              <a:ext uri="{FF2B5EF4-FFF2-40B4-BE49-F238E27FC236}">
                <a16:creationId xmlns:a16="http://schemas.microsoft.com/office/drawing/2014/main" id="{73135145-EB87-6C06-82DD-8920241699B8}"/>
              </a:ext>
            </a:extLst>
          </p:cNvPr>
          <p:cNvGrpSpPr/>
          <p:nvPr/>
        </p:nvGrpSpPr>
        <p:grpSpPr>
          <a:xfrm>
            <a:off x="771866" y="4091879"/>
            <a:ext cx="16744268" cy="5013112"/>
            <a:chOff x="771866" y="4218251"/>
            <a:chExt cx="16744268" cy="4506649"/>
          </a:xfrm>
        </p:grpSpPr>
        <p:grpSp>
          <p:nvGrpSpPr>
            <p:cNvPr id="14" name="Group 5">
              <a:extLst>
                <a:ext uri="{FF2B5EF4-FFF2-40B4-BE49-F238E27FC236}">
                  <a16:creationId xmlns:a16="http://schemas.microsoft.com/office/drawing/2014/main" id="{F29F2893-C29F-AA51-1154-2702239C6B10}"/>
                </a:ext>
              </a:extLst>
            </p:cNvPr>
            <p:cNvGrpSpPr>
              <a:grpSpLocks noChangeAspect="1"/>
            </p:cNvGrpSpPr>
            <p:nvPr/>
          </p:nvGrpSpPr>
          <p:grpSpPr>
            <a:xfrm>
              <a:off x="771866" y="4218251"/>
              <a:ext cx="16744268" cy="1589785"/>
              <a:chOff x="0" y="0"/>
              <a:chExt cx="10401300" cy="987552"/>
            </a:xfrm>
          </p:grpSpPr>
          <p:sp>
            <p:nvSpPr>
              <p:cNvPr id="18" name="Freeform 6">
                <a:extLst>
                  <a:ext uri="{FF2B5EF4-FFF2-40B4-BE49-F238E27FC236}">
                    <a16:creationId xmlns:a16="http://schemas.microsoft.com/office/drawing/2014/main" id="{6EFA81E1-2E22-6519-9226-515C0E207A77}"/>
                  </a:ext>
                </a:extLst>
              </p:cNvPr>
              <p:cNvSpPr/>
              <p:nvPr/>
            </p:nvSpPr>
            <p:spPr>
              <a:xfrm>
                <a:off x="0" y="0"/>
                <a:ext cx="10401300" cy="987552"/>
              </a:xfrm>
              <a:custGeom>
                <a:avLst/>
                <a:gdLst/>
                <a:ahLst/>
                <a:cxnLst/>
                <a:rect l="l" t="t" r="r" b="b"/>
                <a:pathLst>
                  <a:path w="10401300" h="987552">
                    <a:moveTo>
                      <a:pt x="0" y="987552"/>
                    </a:moveTo>
                    <a:lnTo>
                      <a:pt x="10401300" y="987552"/>
                    </a:lnTo>
                    <a:lnTo>
                      <a:pt x="10401300" y="0"/>
                    </a:lnTo>
                    <a:lnTo>
                      <a:pt x="0" y="0"/>
                    </a:lnTo>
                    <a:close/>
                  </a:path>
                </a:pathLst>
              </a:custGeom>
              <a:solidFill>
                <a:srgbClr val="FFFFFF"/>
              </a:solidFill>
            </p:spPr>
            <p:txBody>
              <a:bodyPr/>
              <a:lstStyle/>
              <a:p>
                <a:endParaRPr lang="en-US"/>
              </a:p>
            </p:txBody>
          </p:sp>
        </p:grpSp>
        <p:grpSp>
          <p:nvGrpSpPr>
            <p:cNvPr id="15" name="Group 14">
              <a:extLst>
                <a:ext uri="{FF2B5EF4-FFF2-40B4-BE49-F238E27FC236}">
                  <a16:creationId xmlns:a16="http://schemas.microsoft.com/office/drawing/2014/main" id="{809824FC-D289-1DFF-B428-501CEB57B3F1}"/>
                </a:ext>
              </a:extLst>
            </p:cNvPr>
            <p:cNvGrpSpPr/>
            <p:nvPr/>
          </p:nvGrpSpPr>
          <p:grpSpPr>
            <a:xfrm>
              <a:off x="771866" y="5638800"/>
              <a:ext cx="16744268" cy="3086100"/>
              <a:chOff x="0" y="0"/>
              <a:chExt cx="4410013" cy="812800"/>
            </a:xfrm>
          </p:grpSpPr>
          <p:sp>
            <p:nvSpPr>
              <p:cNvPr id="16" name="Freeform 15">
                <a:extLst>
                  <a:ext uri="{FF2B5EF4-FFF2-40B4-BE49-F238E27FC236}">
                    <a16:creationId xmlns:a16="http://schemas.microsoft.com/office/drawing/2014/main" id="{53227DE6-16D2-CFC1-99AC-3912DEDCA668}"/>
                  </a:ext>
                </a:extLst>
              </p:cNvPr>
              <p:cNvSpPr/>
              <p:nvPr/>
            </p:nvSpPr>
            <p:spPr>
              <a:xfrm>
                <a:off x="0" y="0"/>
                <a:ext cx="4410013" cy="812800"/>
              </a:xfrm>
              <a:custGeom>
                <a:avLst/>
                <a:gdLst/>
                <a:ahLst/>
                <a:cxnLst/>
                <a:rect l="l" t="t" r="r" b="b"/>
                <a:pathLst>
                  <a:path w="4410013" h="812800">
                    <a:moveTo>
                      <a:pt x="0" y="0"/>
                    </a:moveTo>
                    <a:lnTo>
                      <a:pt x="4410013" y="0"/>
                    </a:lnTo>
                    <a:lnTo>
                      <a:pt x="4410013" y="812800"/>
                    </a:lnTo>
                    <a:lnTo>
                      <a:pt x="0" y="812800"/>
                    </a:lnTo>
                    <a:close/>
                  </a:path>
                </a:pathLst>
              </a:custGeom>
              <a:solidFill>
                <a:srgbClr val="FFFFFF"/>
              </a:solidFill>
            </p:spPr>
            <p:txBody>
              <a:bodyPr/>
              <a:lstStyle/>
              <a:p>
                <a:endParaRPr lang="en-US"/>
              </a:p>
            </p:txBody>
          </p:sp>
          <p:sp>
            <p:nvSpPr>
              <p:cNvPr id="17" name="TextBox 16">
                <a:extLst>
                  <a:ext uri="{FF2B5EF4-FFF2-40B4-BE49-F238E27FC236}">
                    <a16:creationId xmlns:a16="http://schemas.microsoft.com/office/drawing/2014/main" id="{90CA7E21-4354-D67F-79B8-9B7622430CFD}"/>
                  </a:ext>
                </a:extLst>
              </p:cNvPr>
              <p:cNvSpPr txBox="1"/>
              <p:nvPr/>
            </p:nvSpPr>
            <p:spPr>
              <a:xfrm>
                <a:off x="0" y="-28575"/>
                <a:ext cx="4410013" cy="841375"/>
              </a:xfrm>
              <a:prstGeom prst="rect">
                <a:avLst/>
              </a:prstGeom>
            </p:spPr>
            <p:txBody>
              <a:bodyPr lIns="50800" tIns="50800" rIns="50800" bIns="50800" rtlCol="0" anchor="ctr"/>
              <a:lstStyle/>
              <a:p>
                <a:pPr algn="ctr">
                  <a:lnSpc>
                    <a:spcPts val="1950"/>
                  </a:lnSpc>
                </a:pPr>
                <a:endParaRPr/>
              </a:p>
            </p:txBody>
          </p:sp>
        </p:grpSp>
      </p:grpSp>
      <p:grpSp>
        <p:nvGrpSpPr>
          <p:cNvPr id="21" name="Group 20">
            <a:extLst>
              <a:ext uri="{FF2B5EF4-FFF2-40B4-BE49-F238E27FC236}">
                <a16:creationId xmlns:a16="http://schemas.microsoft.com/office/drawing/2014/main" id="{00E8EDF9-263C-5616-C4B7-8CCD7D93962C}"/>
              </a:ext>
            </a:extLst>
          </p:cNvPr>
          <p:cNvGrpSpPr/>
          <p:nvPr/>
        </p:nvGrpSpPr>
        <p:grpSpPr>
          <a:xfrm>
            <a:off x="858035" y="4527355"/>
            <a:ext cx="16571930" cy="4142160"/>
            <a:chOff x="858035" y="4527355"/>
            <a:chExt cx="16571930" cy="4142160"/>
          </a:xfrm>
        </p:grpSpPr>
        <p:sp>
          <p:nvSpPr>
            <p:cNvPr id="19" name="TextBox 17">
              <a:extLst>
                <a:ext uri="{FF2B5EF4-FFF2-40B4-BE49-F238E27FC236}">
                  <a16:creationId xmlns:a16="http://schemas.microsoft.com/office/drawing/2014/main" id="{212E2B57-2313-73B4-E96A-D2E17B9DFED4}"/>
                </a:ext>
              </a:extLst>
            </p:cNvPr>
            <p:cNvSpPr txBox="1"/>
            <p:nvPr/>
          </p:nvSpPr>
          <p:spPr>
            <a:xfrm>
              <a:off x="858035" y="4527355"/>
              <a:ext cx="16571930" cy="4142160"/>
            </a:xfrm>
            <a:prstGeom prst="rect">
              <a:avLst/>
            </a:prstGeom>
          </p:spPr>
          <p:txBody>
            <a:bodyPr lIns="0" tIns="0" rIns="0" bIns="0" rtlCol="0" anchor="t">
              <a:spAutoFit/>
            </a:bodyPr>
            <a:lstStyle/>
            <a:p>
              <a:pPr algn="ctr">
                <a:lnSpc>
                  <a:spcPts val="10670"/>
                </a:lnSpc>
              </a:pPr>
              <a:r>
                <a:rPr lang="en-US" sz="8892" b="1" spc="71" dirty="0">
                  <a:solidFill>
                    <a:srgbClr val="00446A"/>
                  </a:solidFill>
                  <a:latin typeface="Myriad Ultra-Bold"/>
                  <a:ea typeface="Myriad Ultra-Bold"/>
                  <a:cs typeface="Myriad Ultra-Bold"/>
                  <a:sym typeface="Myriad Ultra-Bold"/>
                </a:rPr>
                <a:t>Connect with Us</a:t>
              </a:r>
            </a:p>
            <a:p>
              <a:pPr algn="ctr"/>
              <a:r>
                <a:rPr lang="en-US" sz="6000" b="1" spc="60" dirty="0">
                  <a:solidFill>
                    <a:srgbClr val="00446A"/>
                  </a:solidFill>
                  <a:latin typeface="Myriad Ultra-Bold"/>
                  <a:ea typeface="Myriad Ultra-Bold"/>
                  <a:cs typeface="Myriad Ultra-Bold"/>
                  <a:sym typeface="Myriad Ultra-Bold"/>
                </a:rPr>
                <a:t>Foundation@Provident.Bank</a:t>
              </a:r>
            </a:p>
            <a:p>
              <a:pPr algn="ctr"/>
              <a:r>
                <a:rPr lang="en-US" sz="6000" b="1" spc="60" dirty="0">
                  <a:solidFill>
                    <a:srgbClr val="00446A"/>
                  </a:solidFill>
                  <a:latin typeface="Myriad" panose="020B0604020202020204" charset="0"/>
                  <a:ea typeface="Myriad Ultra-Bold"/>
                  <a:cs typeface="Myriad Ultra-Bold"/>
                  <a:sym typeface="Myriad Ultra-Bold"/>
                </a:rPr>
                <a:t>theprovidentbankfoundation.org</a:t>
              </a:r>
            </a:p>
            <a:p>
              <a:pPr algn="ctr"/>
              <a:r>
                <a:rPr lang="en-US" sz="6000" b="1" spc="60" dirty="0">
                  <a:solidFill>
                    <a:srgbClr val="00446A"/>
                  </a:solidFill>
                  <a:latin typeface="Myriad" panose="020B0604020202020204" charset="0"/>
                  <a:ea typeface="Myriad Ultra-Bold"/>
                  <a:cs typeface="Myriad Ultra-Bold"/>
                  <a:sym typeface="Myriad Ultra-Bold"/>
                </a:rPr>
                <a:t>      The Provident Bank Foundation</a:t>
              </a:r>
            </a:p>
          </p:txBody>
        </p:sp>
        <p:pic>
          <p:nvPicPr>
            <p:cNvPr id="1026" name="Picture 2">
              <a:extLst>
                <a:ext uri="{FF2B5EF4-FFF2-40B4-BE49-F238E27FC236}">
                  <a16:creationId xmlns:a16="http://schemas.microsoft.com/office/drawing/2014/main" id="{E4464841-09E1-3ECC-3FF1-821361CA19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7734300"/>
              <a:ext cx="838200" cy="838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907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9672638" cy="2400300"/>
            <a:chOff x="0" y="0"/>
            <a:chExt cx="7738110" cy="1920240"/>
          </a:xfrm>
        </p:grpSpPr>
        <p:sp>
          <p:nvSpPr>
            <p:cNvPr id="3" name="Freeform 3"/>
            <p:cNvSpPr/>
            <p:nvPr/>
          </p:nvSpPr>
          <p:spPr>
            <a:xfrm>
              <a:off x="0" y="0"/>
              <a:ext cx="7738110" cy="1920240"/>
            </a:xfrm>
            <a:custGeom>
              <a:avLst/>
              <a:gdLst/>
              <a:ahLst/>
              <a:cxnLst/>
              <a:rect l="l" t="t" r="r" b="b"/>
              <a:pathLst>
                <a:path w="7738110" h="1920240">
                  <a:moveTo>
                    <a:pt x="0" y="1920240"/>
                  </a:moveTo>
                  <a:lnTo>
                    <a:pt x="7738110" y="1920240"/>
                  </a:lnTo>
                  <a:lnTo>
                    <a:pt x="7738110" y="0"/>
                  </a:lnTo>
                  <a:lnTo>
                    <a:pt x="0" y="0"/>
                  </a:lnTo>
                  <a:close/>
                </a:path>
              </a:pathLst>
            </a:custGeom>
            <a:solidFill>
              <a:srgbClr val="00446A"/>
            </a:solidFill>
          </p:spPr>
          <p:txBody>
            <a:bodyPr/>
            <a:lstStyle/>
            <a:p>
              <a:endParaRPr lang="en-US"/>
            </a:p>
          </p:txBody>
        </p:sp>
      </p:grpSp>
      <p:grpSp>
        <p:nvGrpSpPr>
          <p:cNvPr id="4" name="Group 4"/>
          <p:cNvGrpSpPr>
            <a:grpSpLocks noChangeAspect="1"/>
          </p:cNvGrpSpPr>
          <p:nvPr/>
        </p:nvGrpSpPr>
        <p:grpSpPr>
          <a:xfrm>
            <a:off x="857250" y="3476137"/>
            <a:ext cx="3206686" cy="24610"/>
            <a:chOff x="0" y="0"/>
            <a:chExt cx="2565349" cy="19685"/>
          </a:xfrm>
        </p:grpSpPr>
        <p:sp>
          <p:nvSpPr>
            <p:cNvPr id="5" name="Freeform 5"/>
            <p:cNvSpPr/>
            <p:nvPr/>
          </p:nvSpPr>
          <p:spPr>
            <a:xfrm>
              <a:off x="0" y="0"/>
              <a:ext cx="2565400" cy="19685"/>
            </a:xfrm>
            <a:custGeom>
              <a:avLst/>
              <a:gdLst/>
              <a:ahLst/>
              <a:cxnLst/>
              <a:rect l="l" t="t" r="r" b="b"/>
              <a:pathLst>
                <a:path w="2565400" h="19685">
                  <a:moveTo>
                    <a:pt x="0" y="0"/>
                  </a:moveTo>
                  <a:lnTo>
                    <a:pt x="2565400" y="0"/>
                  </a:lnTo>
                  <a:lnTo>
                    <a:pt x="2565400" y="19685"/>
                  </a:lnTo>
                  <a:lnTo>
                    <a:pt x="0" y="19685"/>
                  </a:lnTo>
                  <a:close/>
                </a:path>
              </a:pathLst>
            </a:custGeom>
            <a:solidFill>
              <a:srgbClr val="F6A01A"/>
            </a:solidFill>
          </p:spPr>
          <p:txBody>
            <a:bodyPr/>
            <a:lstStyle/>
            <a:p>
              <a:endParaRPr lang="en-US"/>
            </a:p>
          </p:txBody>
        </p:sp>
      </p:grpSp>
      <p:sp>
        <p:nvSpPr>
          <p:cNvPr id="6" name="Freeform 6"/>
          <p:cNvSpPr/>
          <p:nvPr/>
        </p:nvSpPr>
        <p:spPr>
          <a:xfrm>
            <a:off x="4492633" y="1286363"/>
            <a:ext cx="2343364" cy="688384"/>
          </a:xfrm>
          <a:custGeom>
            <a:avLst/>
            <a:gdLst/>
            <a:ahLst/>
            <a:cxnLst/>
            <a:rect l="l" t="t" r="r" b="b"/>
            <a:pathLst>
              <a:path w="2343364" h="688384">
                <a:moveTo>
                  <a:pt x="0" y="0"/>
                </a:moveTo>
                <a:lnTo>
                  <a:pt x="2343364" y="0"/>
                </a:lnTo>
                <a:lnTo>
                  <a:pt x="2343364" y="688384"/>
                </a:lnTo>
                <a:lnTo>
                  <a:pt x="0" y="6883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79379" y="5233976"/>
            <a:ext cx="13985141" cy="5132403"/>
          </a:xfrm>
          <a:custGeom>
            <a:avLst/>
            <a:gdLst/>
            <a:ahLst/>
            <a:cxnLst/>
            <a:rect l="l" t="t" r="r" b="b"/>
            <a:pathLst>
              <a:path w="13985141" h="5132403">
                <a:moveTo>
                  <a:pt x="0" y="0"/>
                </a:moveTo>
                <a:lnTo>
                  <a:pt x="13985141" y="0"/>
                </a:lnTo>
                <a:lnTo>
                  <a:pt x="13985141" y="5132403"/>
                </a:lnTo>
                <a:lnTo>
                  <a:pt x="0" y="513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a:grpSpLocks noChangeAspect="1"/>
          </p:cNvGrpSpPr>
          <p:nvPr/>
        </p:nvGrpSpPr>
        <p:grpSpPr>
          <a:xfrm>
            <a:off x="12422184" y="8173605"/>
            <a:ext cx="5945184" cy="2192762"/>
            <a:chOff x="0" y="0"/>
            <a:chExt cx="4756150" cy="1754213"/>
          </a:xfrm>
        </p:grpSpPr>
        <p:sp>
          <p:nvSpPr>
            <p:cNvPr id="9" name="Freeform 9"/>
            <p:cNvSpPr/>
            <p:nvPr/>
          </p:nvSpPr>
          <p:spPr>
            <a:xfrm>
              <a:off x="63500" y="63500"/>
              <a:ext cx="4629150" cy="1627251"/>
            </a:xfrm>
            <a:custGeom>
              <a:avLst/>
              <a:gdLst/>
              <a:ahLst/>
              <a:cxnLst/>
              <a:rect l="l" t="t" r="r" b="b"/>
              <a:pathLst>
                <a:path w="4629150" h="1627251">
                  <a:moveTo>
                    <a:pt x="0" y="1627251"/>
                  </a:moveTo>
                  <a:lnTo>
                    <a:pt x="4629150" y="1627251"/>
                  </a:lnTo>
                  <a:lnTo>
                    <a:pt x="4629150" y="0"/>
                  </a:lnTo>
                  <a:lnTo>
                    <a:pt x="0" y="0"/>
                  </a:lnTo>
                  <a:close/>
                </a:path>
              </a:pathLst>
            </a:custGeom>
            <a:solidFill>
              <a:srgbClr val="00446A"/>
            </a:solidFill>
          </p:spPr>
          <p:txBody>
            <a:bodyPr/>
            <a:lstStyle/>
            <a:p>
              <a:endParaRPr lang="en-US"/>
            </a:p>
          </p:txBody>
        </p:sp>
        <p:sp>
          <p:nvSpPr>
            <p:cNvPr id="10" name="Freeform 10"/>
            <p:cNvSpPr/>
            <p:nvPr/>
          </p:nvSpPr>
          <p:spPr>
            <a:xfrm>
              <a:off x="786257" y="647446"/>
              <a:ext cx="1084326" cy="12700"/>
            </a:xfrm>
            <a:custGeom>
              <a:avLst/>
              <a:gdLst/>
              <a:ahLst/>
              <a:cxnLst/>
              <a:rect l="l" t="t" r="r" b="b"/>
              <a:pathLst>
                <a:path w="1084326" h="12700">
                  <a:moveTo>
                    <a:pt x="0" y="0"/>
                  </a:moveTo>
                  <a:lnTo>
                    <a:pt x="1084326" y="0"/>
                  </a:lnTo>
                  <a:lnTo>
                    <a:pt x="1084326" y="12700"/>
                  </a:lnTo>
                  <a:lnTo>
                    <a:pt x="0" y="12700"/>
                  </a:lnTo>
                  <a:close/>
                </a:path>
              </a:pathLst>
            </a:custGeom>
            <a:solidFill>
              <a:srgbClr val="3A7C9F"/>
            </a:solidFill>
          </p:spPr>
          <p:txBody>
            <a:bodyPr/>
            <a:lstStyle/>
            <a:p>
              <a:endParaRPr lang="en-US"/>
            </a:p>
          </p:txBody>
        </p:sp>
      </p:grpSp>
      <p:grpSp>
        <p:nvGrpSpPr>
          <p:cNvPr id="11" name="Group 11"/>
          <p:cNvGrpSpPr>
            <a:grpSpLocks noChangeAspect="1"/>
          </p:cNvGrpSpPr>
          <p:nvPr/>
        </p:nvGrpSpPr>
        <p:grpSpPr>
          <a:xfrm>
            <a:off x="659737" y="9219521"/>
            <a:ext cx="847380" cy="847392"/>
            <a:chOff x="0" y="0"/>
            <a:chExt cx="677901" cy="677913"/>
          </a:xfrm>
        </p:grpSpPr>
        <p:sp>
          <p:nvSpPr>
            <p:cNvPr id="12" name="Freeform 12"/>
            <p:cNvSpPr/>
            <p:nvPr/>
          </p:nvSpPr>
          <p:spPr>
            <a:xfrm>
              <a:off x="63500" y="359664"/>
              <a:ext cx="76581" cy="254762"/>
            </a:xfrm>
            <a:custGeom>
              <a:avLst/>
              <a:gdLst/>
              <a:ahLst/>
              <a:cxnLst/>
              <a:rect l="l" t="t" r="r" b="b"/>
              <a:pathLst>
                <a:path w="76581" h="254762">
                  <a:moveTo>
                    <a:pt x="58039" y="0"/>
                  </a:moveTo>
                  <a:lnTo>
                    <a:pt x="18542" y="0"/>
                  </a:lnTo>
                  <a:cubicBezTo>
                    <a:pt x="8382" y="0"/>
                    <a:pt x="0" y="8255"/>
                    <a:pt x="0" y="18542"/>
                  </a:cubicBezTo>
                  <a:lnTo>
                    <a:pt x="0" y="236220"/>
                  </a:lnTo>
                  <a:cubicBezTo>
                    <a:pt x="0" y="246380"/>
                    <a:pt x="8255" y="254762"/>
                    <a:pt x="18542" y="254762"/>
                  </a:cubicBezTo>
                  <a:lnTo>
                    <a:pt x="58039" y="254762"/>
                  </a:lnTo>
                  <a:cubicBezTo>
                    <a:pt x="68199" y="254762"/>
                    <a:pt x="76581" y="246507"/>
                    <a:pt x="76581" y="236220"/>
                  </a:cubicBezTo>
                  <a:lnTo>
                    <a:pt x="76581" y="18542"/>
                  </a:lnTo>
                  <a:cubicBezTo>
                    <a:pt x="76581" y="8382"/>
                    <a:pt x="68326" y="0"/>
                    <a:pt x="58039" y="0"/>
                  </a:cubicBezTo>
                  <a:moveTo>
                    <a:pt x="59309" y="236220"/>
                  </a:moveTo>
                  <a:cubicBezTo>
                    <a:pt x="59309" y="236982"/>
                    <a:pt x="58674" y="237490"/>
                    <a:pt x="58039" y="237490"/>
                  </a:cubicBezTo>
                  <a:lnTo>
                    <a:pt x="18542" y="237490"/>
                  </a:lnTo>
                  <a:cubicBezTo>
                    <a:pt x="17780" y="237490"/>
                    <a:pt x="17272" y="236855"/>
                    <a:pt x="17272" y="236220"/>
                  </a:cubicBezTo>
                  <a:lnTo>
                    <a:pt x="17272" y="18542"/>
                  </a:lnTo>
                  <a:cubicBezTo>
                    <a:pt x="17272" y="17780"/>
                    <a:pt x="17907" y="17272"/>
                    <a:pt x="18542" y="17272"/>
                  </a:cubicBezTo>
                  <a:lnTo>
                    <a:pt x="58039" y="17272"/>
                  </a:lnTo>
                  <a:cubicBezTo>
                    <a:pt x="58801" y="17272"/>
                    <a:pt x="59309" y="17907"/>
                    <a:pt x="59309" y="18542"/>
                  </a:cubicBezTo>
                  <a:lnTo>
                    <a:pt x="59309" y="236220"/>
                  </a:lnTo>
                  <a:close/>
                </a:path>
              </a:pathLst>
            </a:custGeom>
            <a:solidFill>
              <a:srgbClr val="FFFFFF"/>
            </a:solidFill>
          </p:spPr>
          <p:txBody>
            <a:bodyPr/>
            <a:lstStyle/>
            <a:p>
              <a:endParaRPr lang="en-US"/>
            </a:p>
          </p:txBody>
        </p:sp>
        <p:sp>
          <p:nvSpPr>
            <p:cNvPr id="13" name="Freeform 13"/>
            <p:cNvSpPr/>
            <p:nvPr/>
          </p:nvSpPr>
          <p:spPr>
            <a:xfrm>
              <a:off x="182118" y="425450"/>
              <a:ext cx="76454" cy="188976"/>
            </a:xfrm>
            <a:custGeom>
              <a:avLst/>
              <a:gdLst/>
              <a:ahLst/>
              <a:cxnLst/>
              <a:rect l="l" t="t" r="r" b="b"/>
              <a:pathLst>
                <a:path w="76454" h="188976">
                  <a:moveTo>
                    <a:pt x="57912" y="0"/>
                  </a:moveTo>
                  <a:lnTo>
                    <a:pt x="18542" y="0"/>
                  </a:lnTo>
                  <a:cubicBezTo>
                    <a:pt x="8382" y="0"/>
                    <a:pt x="0" y="8255"/>
                    <a:pt x="0" y="18542"/>
                  </a:cubicBezTo>
                  <a:lnTo>
                    <a:pt x="0" y="170434"/>
                  </a:lnTo>
                  <a:cubicBezTo>
                    <a:pt x="0" y="180594"/>
                    <a:pt x="8255" y="188976"/>
                    <a:pt x="18542" y="188976"/>
                  </a:cubicBezTo>
                  <a:lnTo>
                    <a:pt x="57912" y="188976"/>
                  </a:lnTo>
                  <a:cubicBezTo>
                    <a:pt x="68072" y="188976"/>
                    <a:pt x="76454" y="180721"/>
                    <a:pt x="76454" y="170434"/>
                  </a:cubicBezTo>
                  <a:lnTo>
                    <a:pt x="76454" y="18542"/>
                  </a:lnTo>
                  <a:cubicBezTo>
                    <a:pt x="76454" y="8382"/>
                    <a:pt x="68199" y="0"/>
                    <a:pt x="57912" y="0"/>
                  </a:cubicBezTo>
                  <a:moveTo>
                    <a:pt x="59182" y="170434"/>
                  </a:moveTo>
                  <a:cubicBezTo>
                    <a:pt x="59182" y="171196"/>
                    <a:pt x="58547" y="171704"/>
                    <a:pt x="57912" y="171704"/>
                  </a:cubicBezTo>
                  <a:lnTo>
                    <a:pt x="18542" y="171704"/>
                  </a:lnTo>
                  <a:cubicBezTo>
                    <a:pt x="17780" y="171704"/>
                    <a:pt x="17272" y="171069"/>
                    <a:pt x="17272" y="170434"/>
                  </a:cubicBezTo>
                  <a:lnTo>
                    <a:pt x="17272" y="18542"/>
                  </a:lnTo>
                  <a:cubicBezTo>
                    <a:pt x="17272" y="17780"/>
                    <a:pt x="17907" y="17272"/>
                    <a:pt x="18542" y="17272"/>
                  </a:cubicBezTo>
                  <a:lnTo>
                    <a:pt x="57912" y="17272"/>
                  </a:lnTo>
                  <a:cubicBezTo>
                    <a:pt x="58674" y="17272"/>
                    <a:pt x="59182" y="17907"/>
                    <a:pt x="59182" y="18542"/>
                  </a:cubicBezTo>
                  <a:close/>
                </a:path>
              </a:pathLst>
            </a:custGeom>
            <a:solidFill>
              <a:srgbClr val="FFFFFF"/>
            </a:solidFill>
          </p:spPr>
          <p:txBody>
            <a:bodyPr/>
            <a:lstStyle/>
            <a:p>
              <a:endParaRPr lang="en-US"/>
            </a:p>
          </p:txBody>
        </p:sp>
        <p:sp>
          <p:nvSpPr>
            <p:cNvPr id="14" name="Freeform 14"/>
            <p:cNvSpPr/>
            <p:nvPr/>
          </p:nvSpPr>
          <p:spPr>
            <a:xfrm>
              <a:off x="300736" y="359664"/>
              <a:ext cx="76581" cy="254762"/>
            </a:xfrm>
            <a:custGeom>
              <a:avLst/>
              <a:gdLst/>
              <a:ahLst/>
              <a:cxnLst/>
              <a:rect l="l" t="t" r="r" b="b"/>
              <a:pathLst>
                <a:path w="76581" h="254762">
                  <a:moveTo>
                    <a:pt x="57912" y="0"/>
                  </a:moveTo>
                  <a:lnTo>
                    <a:pt x="18542" y="0"/>
                  </a:lnTo>
                  <a:cubicBezTo>
                    <a:pt x="8382" y="0"/>
                    <a:pt x="0" y="8255"/>
                    <a:pt x="0" y="18542"/>
                  </a:cubicBezTo>
                  <a:lnTo>
                    <a:pt x="0" y="236220"/>
                  </a:lnTo>
                  <a:cubicBezTo>
                    <a:pt x="0" y="246380"/>
                    <a:pt x="8255" y="254762"/>
                    <a:pt x="18542" y="254762"/>
                  </a:cubicBezTo>
                  <a:lnTo>
                    <a:pt x="58039" y="254762"/>
                  </a:lnTo>
                  <a:cubicBezTo>
                    <a:pt x="68199" y="254762"/>
                    <a:pt x="76581" y="246507"/>
                    <a:pt x="76581" y="236220"/>
                  </a:cubicBezTo>
                  <a:lnTo>
                    <a:pt x="76581" y="18542"/>
                  </a:lnTo>
                  <a:cubicBezTo>
                    <a:pt x="76581" y="8382"/>
                    <a:pt x="68326" y="0"/>
                    <a:pt x="58039" y="0"/>
                  </a:cubicBezTo>
                  <a:moveTo>
                    <a:pt x="59309" y="236220"/>
                  </a:moveTo>
                  <a:cubicBezTo>
                    <a:pt x="59309" y="236982"/>
                    <a:pt x="58674" y="237490"/>
                    <a:pt x="58039" y="237490"/>
                  </a:cubicBezTo>
                  <a:lnTo>
                    <a:pt x="18542" y="237490"/>
                  </a:lnTo>
                  <a:cubicBezTo>
                    <a:pt x="17780" y="237490"/>
                    <a:pt x="17272" y="236855"/>
                    <a:pt x="17272" y="236220"/>
                  </a:cubicBezTo>
                  <a:lnTo>
                    <a:pt x="17272" y="18542"/>
                  </a:lnTo>
                  <a:cubicBezTo>
                    <a:pt x="17272" y="17780"/>
                    <a:pt x="17907" y="17272"/>
                    <a:pt x="18542" y="17272"/>
                  </a:cubicBezTo>
                  <a:lnTo>
                    <a:pt x="58039" y="17272"/>
                  </a:lnTo>
                  <a:cubicBezTo>
                    <a:pt x="58801" y="17272"/>
                    <a:pt x="59309" y="17907"/>
                    <a:pt x="59309" y="18542"/>
                  </a:cubicBezTo>
                  <a:close/>
                </a:path>
              </a:pathLst>
            </a:custGeom>
            <a:solidFill>
              <a:srgbClr val="FFFFFF"/>
            </a:solidFill>
          </p:spPr>
          <p:txBody>
            <a:bodyPr/>
            <a:lstStyle/>
            <a:p>
              <a:endParaRPr lang="en-US"/>
            </a:p>
          </p:txBody>
        </p:sp>
        <p:sp>
          <p:nvSpPr>
            <p:cNvPr id="15" name="Freeform 15"/>
            <p:cNvSpPr/>
            <p:nvPr/>
          </p:nvSpPr>
          <p:spPr>
            <a:xfrm>
              <a:off x="419227" y="396367"/>
              <a:ext cx="76581" cy="218059"/>
            </a:xfrm>
            <a:custGeom>
              <a:avLst/>
              <a:gdLst/>
              <a:ahLst/>
              <a:cxnLst/>
              <a:rect l="l" t="t" r="r" b="b"/>
              <a:pathLst>
                <a:path w="76581" h="218059">
                  <a:moveTo>
                    <a:pt x="58039" y="0"/>
                  </a:moveTo>
                  <a:lnTo>
                    <a:pt x="18542" y="0"/>
                  </a:lnTo>
                  <a:cubicBezTo>
                    <a:pt x="8382" y="0"/>
                    <a:pt x="0" y="8255"/>
                    <a:pt x="0" y="18542"/>
                  </a:cubicBezTo>
                  <a:lnTo>
                    <a:pt x="0" y="199517"/>
                  </a:lnTo>
                  <a:cubicBezTo>
                    <a:pt x="0" y="209677"/>
                    <a:pt x="8255" y="218059"/>
                    <a:pt x="18542" y="218059"/>
                  </a:cubicBezTo>
                  <a:lnTo>
                    <a:pt x="58039" y="218059"/>
                  </a:lnTo>
                  <a:cubicBezTo>
                    <a:pt x="68199" y="218059"/>
                    <a:pt x="76581" y="209677"/>
                    <a:pt x="76581" y="199517"/>
                  </a:cubicBezTo>
                  <a:lnTo>
                    <a:pt x="76581" y="18542"/>
                  </a:lnTo>
                  <a:cubicBezTo>
                    <a:pt x="76581" y="8382"/>
                    <a:pt x="68326" y="0"/>
                    <a:pt x="58039" y="0"/>
                  </a:cubicBezTo>
                  <a:moveTo>
                    <a:pt x="59309" y="199517"/>
                  </a:moveTo>
                  <a:cubicBezTo>
                    <a:pt x="59309" y="200279"/>
                    <a:pt x="58674" y="200787"/>
                    <a:pt x="58039" y="200787"/>
                  </a:cubicBezTo>
                  <a:lnTo>
                    <a:pt x="18542" y="200787"/>
                  </a:lnTo>
                  <a:cubicBezTo>
                    <a:pt x="17780" y="200787"/>
                    <a:pt x="17272" y="200152"/>
                    <a:pt x="17272" y="199517"/>
                  </a:cubicBezTo>
                  <a:lnTo>
                    <a:pt x="17272" y="18542"/>
                  </a:lnTo>
                  <a:cubicBezTo>
                    <a:pt x="17272" y="17780"/>
                    <a:pt x="17907" y="17272"/>
                    <a:pt x="18542" y="17272"/>
                  </a:cubicBezTo>
                  <a:lnTo>
                    <a:pt x="58039" y="17272"/>
                  </a:lnTo>
                  <a:cubicBezTo>
                    <a:pt x="58801" y="17272"/>
                    <a:pt x="59309" y="17907"/>
                    <a:pt x="59309" y="18542"/>
                  </a:cubicBezTo>
                  <a:close/>
                </a:path>
              </a:pathLst>
            </a:custGeom>
            <a:solidFill>
              <a:srgbClr val="FFFFFF"/>
            </a:solidFill>
          </p:spPr>
          <p:txBody>
            <a:bodyPr/>
            <a:lstStyle/>
            <a:p>
              <a:endParaRPr lang="en-US"/>
            </a:p>
          </p:txBody>
        </p:sp>
        <p:sp>
          <p:nvSpPr>
            <p:cNvPr id="16" name="Freeform 16"/>
            <p:cNvSpPr/>
            <p:nvPr/>
          </p:nvSpPr>
          <p:spPr>
            <a:xfrm>
              <a:off x="537845" y="296291"/>
              <a:ext cx="76581" cy="318135"/>
            </a:xfrm>
            <a:custGeom>
              <a:avLst/>
              <a:gdLst/>
              <a:ahLst/>
              <a:cxnLst/>
              <a:rect l="l" t="t" r="r" b="b"/>
              <a:pathLst>
                <a:path w="76581" h="318135">
                  <a:moveTo>
                    <a:pt x="58039" y="0"/>
                  </a:moveTo>
                  <a:lnTo>
                    <a:pt x="18542" y="0"/>
                  </a:lnTo>
                  <a:cubicBezTo>
                    <a:pt x="8382" y="0"/>
                    <a:pt x="0" y="8255"/>
                    <a:pt x="0" y="18542"/>
                  </a:cubicBezTo>
                  <a:lnTo>
                    <a:pt x="0" y="299593"/>
                  </a:lnTo>
                  <a:cubicBezTo>
                    <a:pt x="0" y="309880"/>
                    <a:pt x="8255" y="318135"/>
                    <a:pt x="18542" y="318135"/>
                  </a:cubicBezTo>
                  <a:lnTo>
                    <a:pt x="58039" y="318135"/>
                  </a:lnTo>
                  <a:cubicBezTo>
                    <a:pt x="68199" y="318135"/>
                    <a:pt x="76581" y="309880"/>
                    <a:pt x="76581" y="299593"/>
                  </a:cubicBezTo>
                  <a:lnTo>
                    <a:pt x="76581" y="18542"/>
                  </a:lnTo>
                  <a:cubicBezTo>
                    <a:pt x="76581" y="8382"/>
                    <a:pt x="68326" y="0"/>
                    <a:pt x="58039" y="0"/>
                  </a:cubicBezTo>
                  <a:moveTo>
                    <a:pt x="59309" y="299593"/>
                  </a:moveTo>
                  <a:cubicBezTo>
                    <a:pt x="59309" y="300355"/>
                    <a:pt x="58674" y="300863"/>
                    <a:pt x="58039" y="300863"/>
                  </a:cubicBezTo>
                  <a:lnTo>
                    <a:pt x="18542" y="300863"/>
                  </a:lnTo>
                  <a:cubicBezTo>
                    <a:pt x="17780" y="300863"/>
                    <a:pt x="17272" y="300228"/>
                    <a:pt x="17272" y="299593"/>
                  </a:cubicBezTo>
                  <a:lnTo>
                    <a:pt x="17272" y="18542"/>
                  </a:lnTo>
                  <a:cubicBezTo>
                    <a:pt x="17272" y="17780"/>
                    <a:pt x="17907" y="17272"/>
                    <a:pt x="18542" y="17272"/>
                  </a:cubicBezTo>
                  <a:lnTo>
                    <a:pt x="58039" y="17272"/>
                  </a:lnTo>
                  <a:cubicBezTo>
                    <a:pt x="58801" y="17272"/>
                    <a:pt x="59309" y="17907"/>
                    <a:pt x="59309" y="18542"/>
                  </a:cubicBezTo>
                  <a:close/>
                </a:path>
              </a:pathLst>
            </a:custGeom>
            <a:solidFill>
              <a:srgbClr val="FFFFFF"/>
            </a:solidFill>
          </p:spPr>
          <p:txBody>
            <a:bodyPr/>
            <a:lstStyle/>
            <a:p>
              <a:endParaRPr lang="en-US"/>
            </a:p>
          </p:txBody>
        </p:sp>
        <p:sp>
          <p:nvSpPr>
            <p:cNvPr id="17" name="Freeform 17"/>
            <p:cNvSpPr/>
            <p:nvPr/>
          </p:nvSpPr>
          <p:spPr>
            <a:xfrm>
              <a:off x="91821" y="190881"/>
              <a:ext cx="493014" cy="196215"/>
            </a:xfrm>
            <a:custGeom>
              <a:avLst/>
              <a:gdLst/>
              <a:ahLst/>
              <a:cxnLst/>
              <a:rect l="l" t="t" r="r" b="b"/>
              <a:pathLst>
                <a:path w="493014" h="196215">
                  <a:moveTo>
                    <a:pt x="123444" y="193929"/>
                  </a:moveTo>
                  <a:cubicBezTo>
                    <a:pt x="126492" y="196088"/>
                    <a:pt x="130556" y="196215"/>
                    <a:pt x="133604" y="193929"/>
                  </a:cubicBezTo>
                  <a:lnTo>
                    <a:pt x="248158" y="109855"/>
                  </a:lnTo>
                  <a:lnTo>
                    <a:pt x="362204" y="160528"/>
                  </a:lnTo>
                  <a:cubicBezTo>
                    <a:pt x="365760" y="162052"/>
                    <a:pt x="369824" y="161163"/>
                    <a:pt x="372364" y="158115"/>
                  </a:cubicBezTo>
                  <a:lnTo>
                    <a:pt x="475742" y="33020"/>
                  </a:lnTo>
                  <a:lnTo>
                    <a:pt x="475742" y="59055"/>
                  </a:lnTo>
                  <a:cubicBezTo>
                    <a:pt x="475742" y="63754"/>
                    <a:pt x="479552" y="67691"/>
                    <a:pt x="484378" y="67691"/>
                  </a:cubicBezTo>
                  <a:cubicBezTo>
                    <a:pt x="489204" y="67691"/>
                    <a:pt x="493014" y="63881"/>
                    <a:pt x="493014" y="59055"/>
                  </a:cubicBezTo>
                  <a:lnTo>
                    <a:pt x="493014" y="9144"/>
                  </a:lnTo>
                  <a:cubicBezTo>
                    <a:pt x="493014" y="4572"/>
                    <a:pt x="488696" y="0"/>
                    <a:pt x="483489" y="635"/>
                  </a:cubicBezTo>
                  <a:cubicBezTo>
                    <a:pt x="483489" y="635"/>
                    <a:pt x="483489" y="635"/>
                    <a:pt x="483489" y="635"/>
                  </a:cubicBezTo>
                  <a:lnTo>
                    <a:pt x="433832" y="6350"/>
                  </a:lnTo>
                  <a:cubicBezTo>
                    <a:pt x="429133" y="6858"/>
                    <a:pt x="425704" y="11176"/>
                    <a:pt x="426212" y="15875"/>
                  </a:cubicBezTo>
                  <a:cubicBezTo>
                    <a:pt x="426720" y="20574"/>
                    <a:pt x="431038" y="24130"/>
                    <a:pt x="435737" y="23495"/>
                  </a:cubicBezTo>
                  <a:lnTo>
                    <a:pt x="464058" y="20193"/>
                  </a:lnTo>
                  <a:lnTo>
                    <a:pt x="363220" y="142240"/>
                  </a:lnTo>
                  <a:lnTo>
                    <a:pt x="250571" y="92202"/>
                  </a:lnTo>
                  <a:cubicBezTo>
                    <a:pt x="247777" y="90932"/>
                    <a:pt x="244475" y="91313"/>
                    <a:pt x="241935" y="93091"/>
                  </a:cubicBezTo>
                  <a:lnTo>
                    <a:pt x="128397" y="176403"/>
                  </a:lnTo>
                  <a:lnTo>
                    <a:pt x="14859" y="93091"/>
                  </a:lnTo>
                  <a:cubicBezTo>
                    <a:pt x="11049" y="90297"/>
                    <a:pt x="5588" y="91059"/>
                    <a:pt x="2794" y="94996"/>
                  </a:cubicBezTo>
                  <a:cubicBezTo>
                    <a:pt x="0" y="98933"/>
                    <a:pt x="762" y="104267"/>
                    <a:pt x="4699" y="107061"/>
                  </a:cubicBezTo>
                  <a:close/>
                </a:path>
              </a:pathLst>
            </a:custGeom>
            <a:solidFill>
              <a:srgbClr val="FFFFFF"/>
            </a:solidFill>
          </p:spPr>
          <p:txBody>
            <a:bodyPr/>
            <a:lstStyle/>
            <a:p>
              <a:endParaRPr lang="en-US"/>
            </a:p>
          </p:txBody>
        </p:sp>
        <p:sp>
          <p:nvSpPr>
            <p:cNvPr id="18" name="Freeform 18"/>
            <p:cNvSpPr/>
            <p:nvPr/>
          </p:nvSpPr>
          <p:spPr>
            <a:xfrm>
              <a:off x="127762" y="63500"/>
              <a:ext cx="207391" cy="207264"/>
            </a:xfrm>
            <a:custGeom>
              <a:avLst/>
              <a:gdLst/>
              <a:ahLst/>
              <a:cxnLst/>
              <a:rect l="l" t="t" r="r" b="b"/>
              <a:pathLst>
                <a:path w="207391" h="207264">
                  <a:moveTo>
                    <a:pt x="103632" y="207264"/>
                  </a:moveTo>
                  <a:cubicBezTo>
                    <a:pt x="160782" y="207264"/>
                    <a:pt x="207391" y="160782"/>
                    <a:pt x="207391" y="103632"/>
                  </a:cubicBezTo>
                  <a:cubicBezTo>
                    <a:pt x="207391" y="46482"/>
                    <a:pt x="160782" y="0"/>
                    <a:pt x="103632" y="0"/>
                  </a:cubicBezTo>
                  <a:cubicBezTo>
                    <a:pt x="46482" y="0"/>
                    <a:pt x="0" y="46482"/>
                    <a:pt x="0" y="103632"/>
                  </a:cubicBezTo>
                  <a:cubicBezTo>
                    <a:pt x="0" y="160782"/>
                    <a:pt x="46482" y="207264"/>
                    <a:pt x="103632" y="207264"/>
                  </a:cubicBezTo>
                  <a:moveTo>
                    <a:pt x="103632" y="17145"/>
                  </a:moveTo>
                  <a:cubicBezTo>
                    <a:pt x="151384" y="17145"/>
                    <a:pt x="190119" y="55880"/>
                    <a:pt x="190119" y="103632"/>
                  </a:cubicBezTo>
                  <a:cubicBezTo>
                    <a:pt x="190119" y="151384"/>
                    <a:pt x="151257" y="190119"/>
                    <a:pt x="103632" y="190119"/>
                  </a:cubicBezTo>
                  <a:cubicBezTo>
                    <a:pt x="56007" y="190119"/>
                    <a:pt x="17145" y="151384"/>
                    <a:pt x="17145" y="103632"/>
                  </a:cubicBezTo>
                  <a:cubicBezTo>
                    <a:pt x="17145" y="55880"/>
                    <a:pt x="55880" y="17145"/>
                    <a:pt x="103632" y="17145"/>
                  </a:cubicBezTo>
                </a:path>
              </a:pathLst>
            </a:custGeom>
            <a:solidFill>
              <a:srgbClr val="FFFFFF"/>
            </a:solidFill>
          </p:spPr>
          <p:txBody>
            <a:bodyPr/>
            <a:lstStyle/>
            <a:p>
              <a:endParaRPr lang="en-US"/>
            </a:p>
          </p:txBody>
        </p:sp>
        <p:sp>
          <p:nvSpPr>
            <p:cNvPr id="19" name="Freeform 19"/>
            <p:cNvSpPr/>
            <p:nvPr/>
          </p:nvSpPr>
          <p:spPr>
            <a:xfrm>
              <a:off x="202311" y="107823"/>
              <a:ext cx="58166" cy="118745"/>
            </a:xfrm>
            <a:custGeom>
              <a:avLst/>
              <a:gdLst/>
              <a:ahLst/>
              <a:cxnLst/>
              <a:rect l="l" t="t" r="r" b="b"/>
              <a:pathLst>
                <a:path w="58166" h="118745">
                  <a:moveTo>
                    <a:pt x="30734" y="88265"/>
                  </a:moveTo>
                  <a:lnTo>
                    <a:pt x="8763" y="88265"/>
                  </a:lnTo>
                  <a:cubicBezTo>
                    <a:pt x="3937" y="88265"/>
                    <a:pt x="127" y="92075"/>
                    <a:pt x="127" y="96901"/>
                  </a:cubicBezTo>
                  <a:cubicBezTo>
                    <a:pt x="127" y="101727"/>
                    <a:pt x="3937" y="105537"/>
                    <a:pt x="8763" y="105537"/>
                  </a:cubicBezTo>
                  <a:lnTo>
                    <a:pt x="20574" y="105537"/>
                  </a:lnTo>
                  <a:lnTo>
                    <a:pt x="20574" y="110109"/>
                  </a:lnTo>
                  <a:cubicBezTo>
                    <a:pt x="20574" y="114808"/>
                    <a:pt x="24384" y="118745"/>
                    <a:pt x="29210" y="118745"/>
                  </a:cubicBezTo>
                  <a:cubicBezTo>
                    <a:pt x="34036" y="118745"/>
                    <a:pt x="37846" y="114935"/>
                    <a:pt x="37846" y="110109"/>
                  </a:cubicBezTo>
                  <a:lnTo>
                    <a:pt x="37846" y="104521"/>
                  </a:lnTo>
                  <a:cubicBezTo>
                    <a:pt x="49530" y="101346"/>
                    <a:pt x="58166" y="90805"/>
                    <a:pt x="58166" y="78232"/>
                  </a:cubicBezTo>
                  <a:cubicBezTo>
                    <a:pt x="58166" y="63119"/>
                    <a:pt x="45847" y="50800"/>
                    <a:pt x="30734" y="50800"/>
                  </a:cubicBezTo>
                  <a:lnTo>
                    <a:pt x="27559" y="50800"/>
                  </a:lnTo>
                  <a:cubicBezTo>
                    <a:pt x="21971" y="50800"/>
                    <a:pt x="17399" y="46228"/>
                    <a:pt x="17399" y="40640"/>
                  </a:cubicBezTo>
                  <a:cubicBezTo>
                    <a:pt x="17399" y="35052"/>
                    <a:pt x="21971" y="30480"/>
                    <a:pt x="27559" y="30480"/>
                  </a:cubicBezTo>
                  <a:lnTo>
                    <a:pt x="49530" y="30480"/>
                  </a:lnTo>
                  <a:cubicBezTo>
                    <a:pt x="54356" y="30480"/>
                    <a:pt x="58166" y="26670"/>
                    <a:pt x="58166" y="21844"/>
                  </a:cubicBezTo>
                  <a:cubicBezTo>
                    <a:pt x="58166" y="17018"/>
                    <a:pt x="54356" y="13208"/>
                    <a:pt x="49530" y="13208"/>
                  </a:cubicBezTo>
                  <a:lnTo>
                    <a:pt x="37719" y="13208"/>
                  </a:lnTo>
                  <a:lnTo>
                    <a:pt x="37719" y="8636"/>
                  </a:lnTo>
                  <a:cubicBezTo>
                    <a:pt x="37719" y="3937"/>
                    <a:pt x="33909" y="0"/>
                    <a:pt x="29083" y="0"/>
                  </a:cubicBezTo>
                  <a:cubicBezTo>
                    <a:pt x="24257" y="0"/>
                    <a:pt x="20447" y="3810"/>
                    <a:pt x="20447" y="8636"/>
                  </a:cubicBezTo>
                  <a:lnTo>
                    <a:pt x="20447" y="14224"/>
                  </a:lnTo>
                  <a:cubicBezTo>
                    <a:pt x="8763" y="17272"/>
                    <a:pt x="0" y="27940"/>
                    <a:pt x="0" y="40640"/>
                  </a:cubicBezTo>
                  <a:cubicBezTo>
                    <a:pt x="0" y="55753"/>
                    <a:pt x="12319" y="68072"/>
                    <a:pt x="27432" y="68072"/>
                  </a:cubicBezTo>
                  <a:lnTo>
                    <a:pt x="30607" y="68072"/>
                  </a:lnTo>
                  <a:cubicBezTo>
                    <a:pt x="36195" y="68072"/>
                    <a:pt x="40767" y="72644"/>
                    <a:pt x="40767" y="78232"/>
                  </a:cubicBezTo>
                  <a:cubicBezTo>
                    <a:pt x="40767" y="83820"/>
                    <a:pt x="36195" y="88392"/>
                    <a:pt x="30607" y="88392"/>
                  </a:cubicBezTo>
                </a:path>
              </a:pathLst>
            </a:custGeom>
            <a:solidFill>
              <a:srgbClr val="FFFFFF"/>
            </a:solidFill>
          </p:spPr>
          <p:txBody>
            <a:bodyPr/>
            <a:lstStyle/>
            <a:p>
              <a:endParaRPr lang="en-US"/>
            </a:p>
          </p:txBody>
        </p:sp>
      </p:grpSp>
      <p:grpSp>
        <p:nvGrpSpPr>
          <p:cNvPr id="20" name="Group 20"/>
          <p:cNvGrpSpPr>
            <a:grpSpLocks noChangeAspect="1"/>
          </p:cNvGrpSpPr>
          <p:nvPr/>
        </p:nvGrpSpPr>
        <p:grpSpPr>
          <a:xfrm>
            <a:off x="12649307" y="8391025"/>
            <a:ext cx="687074" cy="687134"/>
            <a:chOff x="0" y="0"/>
            <a:chExt cx="549656" cy="549707"/>
          </a:xfrm>
        </p:grpSpPr>
        <p:sp>
          <p:nvSpPr>
            <p:cNvPr id="21" name="Freeform 21"/>
            <p:cNvSpPr/>
            <p:nvPr/>
          </p:nvSpPr>
          <p:spPr>
            <a:xfrm>
              <a:off x="191389" y="189865"/>
              <a:ext cx="168402" cy="168402"/>
            </a:xfrm>
            <a:custGeom>
              <a:avLst/>
              <a:gdLst/>
              <a:ahLst/>
              <a:cxnLst/>
              <a:rect l="l" t="t" r="r" b="b"/>
              <a:pathLst>
                <a:path w="168402" h="168402">
                  <a:moveTo>
                    <a:pt x="84201" y="21082"/>
                  </a:moveTo>
                  <a:cubicBezTo>
                    <a:pt x="90043" y="21082"/>
                    <a:pt x="94742" y="16383"/>
                    <a:pt x="94742" y="10541"/>
                  </a:cubicBezTo>
                  <a:cubicBezTo>
                    <a:pt x="94742" y="4699"/>
                    <a:pt x="90043" y="0"/>
                    <a:pt x="84201" y="0"/>
                  </a:cubicBezTo>
                  <a:cubicBezTo>
                    <a:pt x="37719" y="0"/>
                    <a:pt x="0" y="37719"/>
                    <a:pt x="0" y="84201"/>
                  </a:cubicBezTo>
                  <a:cubicBezTo>
                    <a:pt x="0" y="130683"/>
                    <a:pt x="37719" y="168402"/>
                    <a:pt x="84201" y="168402"/>
                  </a:cubicBezTo>
                  <a:cubicBezTo>
                    <a:pt x="130683" y="168402"/>
                    <a:pt x="168402" y="130683"/>
                    <a:pt x="168402" y="84201"/>
                  </a:cubicBezTo>
                  <a:cubicBezTo>
                    <a:pt x="168402" y="78359"/>
                    <a:pt x="163703" y="73660"/>
                    <a:pt x="157861" y="73660"/>
                  </a:cubicBezTo>
                  <a:cubicBezTo>
                    <a:pt x="152019" y="73660"/>
                    <a:pt x="147320" y="78359"/>
                    <a:pt x="147320" y="84201"/>
                  </a:cubicBezTo>
                  <a:cubicBezTo>
                    <a:pt x="147320" y="119126"/>
                    <a:pt x="118999" y="147320"/>
                    <a:pt x="84201" y="147320"/>
                  </a:cubicBezTo>
                  <a:cubicBezTo>
                    <a:pt x="49403" y="147320"/>
                    <a:pt x="21082" y="118999"/>
                    <a:pt x="21082" y="84201"/>
                  </a:cubicBezTo>
                  <a:cubicBezTo>
                    <a:pt x="21082" y="49403"/>
                    <a:pt x="49403" y="21082"/>
                    <a:pt x="84201" y="21082"/>
                  </a:cubicBezTo>
                </a:path>
              </a:pathLst>
            </a:custGeom>
            <a:solidFill>
              <a:srgbClr val="FFFFFF"/>
            </a:solidFill>
          </p:spPr>
          <p:txBody>
            <a:bodyPr/>
            <a:lstStyle/>
            <a:p>
              <a:endParaRPr lang="en-US"/>
            </a:p>
          </p:txBody>
        </p:sp>
        <p:sp>
          <p:nvSpPr>
            <p:cNvPr id="22" name="Freeform 22"/>
            <p:cNvSpPr/>
            <p:nvPr/>
          </p:nvSpPr>
          <p:spPr>
            <a:xfrm>
              <a:off x="38354" y="38354"/>
              <a:ext cx="451104" cy="473202"/>
            </a:xfrm>
            <a:custGeom>
              <a:avLst/>
              <a:gdLst/>
              <a:ahLst/>
              <a:cxnLst/>
              <a:rect l="l" t="t" r="r" b="b"/>
              <a:pathLst>
                <a:path w="451104" h="473202">
                  <a:moveTo>
                    <a:pt x="438150" y="173228"/>
                  </a:moveTo>
                  <a:cubicBezTo>
                    <a:pt x="436372" y="167767"/>
                    <a:pt x="430403" y="164719"/>
                    <a:pt x="424815" y="166497"/>
                  </a:cubicBezTo>
                  <a:cubicBezTo>
                    <a:pt x="419481" y="168275"/>
                    <a:pt x="416433" y="173990"/>
                    <a:pt x="418084" y="179451"/>
                  </a:cubicBezTo>
                  <a:cubicBezTo>
                    <a:pt x="449580" y="279654"/>
                    <a:pt x="393827" y="386588"/>
                    <a:pt x="293497" y="418084"/>
                  </a:cubicBezTo>
                  <a:cubicBezTo>
                    <a:pt x="193167" y="449580"/>
                    <a:pt x="86360" y="393827"/>
                    <a:pt x="54864" y="293624"/>
                  </a:cubicBezTo>
                  <a:cubicBezTo>
                    <a:pt x="23368" y="193421"/>
                    <a:pt x="79121" y="86487"/>
                    <a:pt x="179451" y="54991"/>
                  </a:cubicBezTo>
                  <a:cubicBezTo>
                    <a:pt x="216535" y="43307"/>
                    <a:pt x="256413" y="43307"/>
                    <a:pt x="293497" y="54991"/>
                  </a:cubicBezTo>
                  <a:cubicBezTo>
                    <a:pt x="299085" y="56642"/>
                    <a:pt x="304927" y="53467"/>
                    <a:pt x="306578" y="47879"/>
                  </a:cubicBezTo>
                  <a:cubicBezTo>
                    <a:pt x="308229" y="42291"/>
                    <a:pt x="305181" y="36576"/>
                    <a:pt x="299720" y="34798"/>
                  </a:cubicBezTo>
                  <a:cubicBezTo>
                    <a:pt x="188468" y="0"/>
                    <a:pt x="69850" y="61849"/>
                    <a:pt x="34925" y="173228"/>
                  </a:cubicBezTo>
                  <a:cubicBezTo>
                    <a:pt x="0" y="284607"/>
                    <a:pt x="61976" y="403098"/>
                    <a:pt x="173228" y="438150"/>
                  </a:cubicBezTo>
                  <a:cubicBezTo>
                    <a:pt x="284480" y="473202"/>
                    <a:pt x="403225" y="411099"/>
                    <a:pt x="438150" y="299847"/>
                  </a:cubicBezTo>
                  <a:cubicBezTo>
                    <a:pt x="451104" y="258699"/>
                    <a:pt x="451104" y="214503"/>
                    <a:pt x="438150" y="173355"/>
                  </a:cubicBezTo>
                </a:path>
              </a:pathLst>
            </a:custGeom>
            <a:solidFill>
              <a:srgbClr val="FFFFFF"/>
            </a:solidFill>
          </p:spPr>
          <p:txBody>
            <a:bodyPr/>
            <a:lstStyle/>
            <a:p>
              <a:endParaRPr lang="en-US"/>
            </a:p>
          </p:txBody>
        </p:sp>
        <p:sp>
          <p:nvSpPr>
            <p:cNvPr id="23" name="Freeform 23"/>
            <p:cNvSpPr/>
            <p:nvPr/>
          </p:nvSpPr>
          <p:spPr>
            <a:xfrm>
              <a:off x="128143" y="126746"/>
              <a:ext cx="294894" cy="294894"/>
            </a:xfrm>
            <a:custGeom>
              <a:avLst/>
              <a:gdLst/>
              <a:ahLst/>
              <a:cxnLst/>
              <a:rect l="l" t="t" r="r" b="b"/>
              <a:pathLst>
                <a:path w="294894" h="294894">
                  <a:moveTo>
                    <a:pt x="167513" y="11938"/>
                  </a:moveTo>
                  <a:cubicBezTo>
                    <a:pt x="167513" y="5969"/>
                    <a:pt x="162941" y="889"/>
                    <a:pt x="156972" y="508"/>
                  </a:cubicBezTo>
                  <a:cubicBezTo>
                    <a:pt x="153797" y="254"/>
                    <a:pt x="150622" y="0"/>
                    <a:pt x="147447" y="0"/>
                  </a:cubicBezTo>
                  <a:cubicBezTo>
                    <a:pt x="66040" y="0"/>
                    <a:pt x="0" y="66040"/>
                    <a:pt x="0" y="147447"/>
                  </a:cubicBezTo>
                  <a:cubicBezTo>
                    <a:pt x="0" y="228854"/>
                    <a:pt x="66040" y="294894"/>
                    <a:pt x="147447" y="294894"/>
                  </a:cubicBezTo>
                  <a:cubicBezTo>
                    <a:pt x="228854" y="294894"/>
                    <a:pt x="294894" y="228854"/>
                    <a:pt x="294894" y="147447"/>
                  </a:cubicBezTo>
                  <a:cubicBezTo>
                    <a:pt x="294894" y="143637"/>
                    <a:pt x="294640" y="139827"/>
                    <a:pt x="294132" y="136017"/>
                  </a:cubicBezTo>
                  <a:cubicBezTo>
                    <a:pt x="293243" y="130175"/>
                    <a:pt x="287909" y="126238"/>
                    <a:pt x="282194" y="127127"/>
                  </a:cubicBezTo>
                  <a:cubicBezTo>
                    <a:pt x="276479" y="128016"/>
                    <a:pt x="272415" y="133350"/>
                    <a:pt x="273177" y="139065"/>
                  </a:cubicBezTo>
                  <a:cubicBezTo>
                    <a:pt x="273177" y="139319"/>
                    <a:pt x="273304" y="139573"/>
                    <a:pt x="273304" y="139700"/>
                  </a:cubicBezTo>
                  <a:cubicBezTo>
                    <a:pt x="273558" y="142240"/>
                    <a:pt x="273685" y="144780"/>
                    <a:pt x="273685" y="147447"/>
                  </a:cubicBezTo>
                  <a:cubicBezTo>
                    <a:pt x="273685" y="217170"/>
                    <a:pt x="217170" y="273812"/>
                    <a:pt x="147320" y="273812"/>
                  </a:cubicBezTo>
                  <a:cubicBezTo>
                    <a:pt x="77470" y="273812"/>
                    <a:pt x="20955" y="217170"/>
                    <a:pt x="20955" y="147447"/>
                  </a:cubicBezTo>
                  <a:cubicBezTo>
                    <a:pt x="20955" y="77724"/>
                    <a:pt x="77470" y="21082"/>
                    <a:pt x="147320" y="21082"/>
                  </a:cubicBezTo>
                  <a:cubicBezTo>
                    <a:pt x="149987" y="21082"/>
                    <a:pt x="152400" y="21336"/>
                    <a:pt x="154940" y="21590"/>
                  </a:cubicBezTo>
                  <a:lnTo>
                    <a:pt x="156972" y="21717"/>
                  </a:lnTo>
                  <a:cubicBezTo>
                    <a:pt x="162433" y="21971"/>
                    <a:pt x="167132" y="17653"/>
                    <a:pt x="167386" y="12192"/>
                  </a:cubicBezTo>
                  <a:cubicBezTo>
                    <a:pt x="167386" y="12192"/>
                    <a:pt x="167386" y="12065"/>
                    <a:pt x="167386" y="12065"/>
                  </a:cubicBezTo>
                </a:path>
              </a:pathLst>
            </a:custGeom>
            <a:solidFill>
              <a:srgbClr val="FFFFFF"/>
            </a:solidFill>
          </p:spPr>
          <p:txBody>
            <a:bodyPr/>
            <a:lstStyle/>
            <a:p>
              <a:endParaRPr lang="en-US"/>
            </a:p>
          </p:txBody>
        </p:sp>
        <p:sp>
          <p:nvSpPr>
            <p:cNvPr id="24" name="Freeform 24"/>
            <p:cNvSpPr/>
            <p:nvPr/>
          </p:nvSpPr>
          <p:spPr>
            <a:xfrm>
              <a:off x="263779" y="84582"/>
              <a:ext cx="202184" cy="201295"/>
            </a:xfrm>
            <a:custGeom>
              <a:avLst/>
              <a:gdLst/>
              <a:ahLst/>
              <a:cxnLst/>
              <a:rect l="l" t="t" r="r" b="b"/>
              <a:pathLst>
                <a:path w="202184" h="201295">
                  <a:moveTo>
                    <a:pt x="74930" y="73787"/>
                  </a:moveTo>
                  <a:lnTo>
                    <a:pt x="74930" y="111506"/>
                  </a:lnTo>
                  <a:lnTo>
                    <a:pt x="4318" y="182118"/>
                  </a:lnTo>
                  <a:cubicBezTo>
                    <a:pt x="127" y="186182"/>
                    <a:pt x="0" y="192786"/>
                    <a:pt x="4064" y="196977"/>
                  </a:cubicBezTo>
                  <a:cubicBezTo>
                    <a:pt x="8128" y="201168"/>
                    <a:pt x="14732" y="201295"/>
                    <a:pt x="18923" y="197231"/>
                  </a:cubicBezTo>
                  <a:cubicBezTo>
                    <a:pt x="19050" y="197104"/>
                    <a:pt x="19050" y="197104"/>
                    <a:pt x="19177" y="196977"/>
                  </a:cubicBezTo>
                  <a:lnTo>
                    <a:pt x="89789" y="126365"/>
                  </a:lnTo>
                  <a:lnTo>
                    <a:pt x="127508" y="126365"/>
                  </a:lnTo>
                  <a:cubicBezTo>
                    <a:pt x="130302" y="126365"/>
                    <a:pt x="132969" y="125222"/>
                    <a:pt x="135001" y="123317"/>
                  </a:cubicBezTo>
                  <a:lnTo>
                    <a:pt x="198120" y="60198"/>
                  </a:lnTo>
                  <a:cubicBezTo>
                    <a:pt x="202184" y="56134"/>
                    <a:pt x="202184" y="49403"/>
                    <a:pt x="198120" y="45339"/>
                  </a:cubicBezTo>
                  <a:cubicBezTo>
                    <a:pt x="196215" y="43434"/>
                    <a:pt x="193421" y="42291"/>
                    <a:pt x="190627" y="42291"/>
                  </a:cubicBezTo>
                  <a:lnTo>
                    <a:pt x="159258" y="42291"/>
                  </a:lnTo>
                  <a:lnTo>
                    <a:pt x="159258" y="10541"/>
                  </a:lnTo>
                  <a:cubicBezTo>
                    <a:pt x="159258" y="4699"/>
                    <a:pt x="154559" y="0"/>
                    <a:pt x="148717" y="0"/>
                  </a:cubicBezTo>
                  <a:cubicBezTo>
                    <a:pt x="145923" y="0"/>
                    <a:pt x="143256" y="1143"/>
                    <a:pt x="141224" y="3048"/>
                  </a:cubicBezTo>
                  <a:lnTo>
                    <a:pt x="77978" y="66167"/>
                  </a:lnTo>
                  <a:cubicBezTo>
                    <a:pt x="75946" y="68072"/>
                    <a:pt x="74930" y="70866"/>
                    <a:pt x="74930" y="73660"/>
                  </a:cubicBezTo>
                  <a:moveTo>
                    <a:pt x="96012" y="77978"/>
                  </a:moveTo>
                  <a:lnTo>
                    <a:pt x="138176" y="35814"/>
                  </a:lnTo>
                  <a:lnTo>
                    <a:pt x="138176" y="52578"/>
                  </a:lnTo>
                  <a:cubicBezTo>
                    <a:pt x="138176" y="58420"/>
                    <a:pt x="142875" y="63119"/>
                    <a:pt x="148717" y="63119"/>
                  </a:cubicBezTo>
                  <a:lnTo>
                    <a:pt x="165481" y="63119"/>
                  </a:lnTo>
                  <a:lnTo>
                    <a:pt x="123317" y="105283"/>
                  </a:lnTo>
                  <a:lnTo>
                    <a:pt x="96012" y="105283"/>
                  </a:lnTo>
                  <a:close/>
                </a:path>
              </a:pathLst>
            </a:custGeom>
            <a:solidFill>
              <a:srgbClr val="FFFFFF"/>
            </a:solidFill>
          </p:spPr>
          <p:txBody>
            <a:bodyPr/>
            <a:lstStyle/>
            <a:p>
              <a:endParaRPr lang="en-US"/>
            </a:p>
          </p:txBody>
        </p:sp>
      </p:grpSp>
      <p:sp>
        <p:nvSpPr>
          <p:cNvPr id="25" name="Freeform 25"/>
          <p:cNvSpPr/>
          <p:nvPr/>
        </p:nvSpPr>
        <p:spPr>
          <a:xfrm>
            <a:off x="9672638" y="0"/>
            <a:ext cx="4153757" cy="2400300"/>
          </a:xfrm>
          <a:custGeom>
            <a:avLst/>
            <a:gdLst/>
            <a:ahLst/>
            <a:cxnLst/>
            <a:rect l="l" t="t" r="r" b="b"/>
            <a:pathLst>
              <a:path w="4153757" h="2400300">
                <a:moveTo>
                  <a:pt x="0" y="0"/>
                </a:moveTo>
                <a:lnTo>
                  <a:pt x="4153757" y="0"/>
                </a:lnTo>
                <a:lnTo>
                  <a:pt x="4153757" y="2400300"/>
                </a:lnTo>
                <a:lnTo>
                  <a:pt x="0" y="2400300"/>
                </a:lnTo>
                <a:lnTo>
                  <a:pt x="0" y="0"/>
                </a:lnTo>
                <a:close/>
              </a:path>
            </a:pathLst>
          </a:custGeom>
          <a:blipFill>
            <a:blip r:embed="rId6"/>
            <a:stretch>
              <a:fillRect l="-417" t="-680" b="-700"/>
            </a:stretch>
          </a:blipFill>
        </p:spPr>
        <p:txBody>
          <a:bodyPr/>
          <a:lstStyle/>
          <a:p>
            <a:endParaRPr lang="en-US"/>
          </a:p>
        </p:txBody>
      </p:sp>
      <p:sp>
        <p:nvSpPr>
          <p:cNvPr id="26" name="Freeform 26"/>
          <p:cNvSpPr/>
          <p:nvPr/>
        </p:nvSpPr>
        <p:spPr>
          <a:xfrm>
            <a:off x="0" y="0"/>
            <a:ext cx="9672638" cy="2400300"/>
          </a:xfrm>
          <a:custGeom>
            <a:avLst/>
            <a:gdLst/>
            <a:ahLst/>
            <a:cxnLst/>
            <a:rect l="l" t="t" r="r" b="b"/>
            <a:pathLst>
              <a:path w="9672638" h="2400300">
                <a:moveTo>
                  <a:pt x="0" y="0"/>
                </a:moveTo>
                <a:lnTo>
                  <a:pt x="9672638" y="0"/>
                </a:lnTo>
                <a:lnTo>
                  <a:pt x="9672638" y="2400300"/>
                </a:lnTo>
                <a:lnTo>
                  <a:pt x="0" y="2400300"/>
                </a:lnTo>
                <a:lnTo>
                  <a:pt x="0" y="0"/>
                </a:lnTo>
                <a:close/>
              </a:path>
            </a:pathLst>
          </a:custGeom>
          <a:blipFill>
            <a:blip r:embed="rId7"/>
            <a:stretch>
              <a:fillRect l="-174" t="-704" r="-172" b="-707"/>
            </a:stretch>
          </a:blipFill>
        </p:spPr>
        <p:txBody>
          <a:bodyPr/>
          <a:lstStyle/>
          <a:p>
            <a:endParaRPr lang="en-US"/>
          </a:p>
        </p:txBody>
      </p:sp>
      <p:sp>
        <p:nvSpPr>
          <p:cNvPr id="27" name="Freeform 27"/>
          <p:cNvSpPr/>
          <p:nvPr/>
        </p:nvSpPr>
        <p:spPr>
          <a:xfrm>
            <a:off x="0" y="5313343"/>
            <a:ext cx="2524792" cy="2939641"/>
          </a:xfrm>
          <a:custGeom>
            <a:avLst/>
            <a:gdLst/>
            <a:ahLst/>
            <a:cxnLst/>
            <a:rect l="l" t="t" r="r" b="b"/>
            <a:pathLst>
              <a:path w="2524792" h="2939641">
                <a:moveTo>
                  <a:pt x="0" y="0"/>
                </a:moveTo>
                <a:lnTo>
                  <a:pt x="2524792" y="0"/>
                </a:lnTo>
                <a:lnTo>
                  <a:pt x="2524792" y="2939641"/>
                </a:lnTo>
                <a:lnTo>
                  <a:pt x="0" y="2939641"/>
                </a:lnTo>
                <a:lnTo>
                  <a:pt x="0" y="0"/>
                </a:lnTo>
                <a:close/>
              </a:path>
            </a:pathLst>
          </a:custGeom>
          <a:blipFill>
            <a:blip r:embed="rId8"/>
            <a:stretch>
              <a:fillRect l="-656" t="-572" r="-650" b="-564"/>
            </a:stretch>
          </a:blipFill>
        </p:spPr>
        <p:txBody>
          <a:bodyPr/>
          <a:lstStyle/>
          <a:p>
            <a:endParaRPr lang="en-US"/>
          </a:p>
        </p:txBody>
      </p:sp>
      <p:sp>
        <p:nvSpPr>
          <p:cNvPr id="28" name="Freeform 28"/>
          <p:cNvSpPr/>
          <p:nvPr/>
        </p:nvSpPr>
        <p:spPr>
          <a:xfrm>
            <a:off x="8174438" y="8252984"/>
            <a:ext cx="4327124" cy="2034016"/>
          </a:xfrm>
          <a:custGeom>
            <a:avLst/>
            <a:gdLst/>
            <a:ahLst/>
            <a:cxnLst/>
            <a:rect l="l" t="t" r="r" b="b"/>
            <a:pathLst>
              <a:path w="4327124" h="2034016">
                <a:moveTo>
                  <a:pt x="0" y="0"/>
                </a:moveTo>
                <a:lnTo>
                  <a:pt x="4327124" y="0"/>
                </a:lnTo>
                <a:lnTo>
                  <a:pt x="4327124" y="2034016"/>
                </a:lnTo>
                <a:lnTo>
                  <a:pt x="0" y="2034016"/>
                </a:lnTo>
                <a:lnTo>
                  <a:pt x="0" y="0"/>
                </a:lnTo>
                <a:close/>
              </a:path>
            </a:pathLst>
          </a:custGeom>
          <a:blipFill>
            <a:blip r:embed="rId9"/>
            <a:stretch>
              <a:fillRect t="-787" b="-806"/>
            </a:stretch>
          </a:blipFill>
        </p:spPr>
        <p:txBody>
          <a:bodyPr/>
          <a:lstStyle/>
          <a:p>
            <a:endParaRPr lang="en-US"/>
          </a:p>
        </p:txBody>
      </p:sp>
      <p:sp>
        <p:nvSpPr>
          <p:cNvPr id="29" name="Freeform 29"/>
          <p:cNvSpPr/>
          <p:nvPr/>
        </p:nvSpPr>
        <p:spPr>
          <a:xfrm>
            <a:off x="13826395" y="5313343"/>
            <a:ext cx="4461605" cy="2939641"/>
          </a:xfrm>
          <a:custGeom>
            <a:avLst/>
            <a:gdLst/>
            <a:ahLst/>
            <a:cxnLst/>
            <a:rect l="l" t="t" r="r" b="b"/>
            <a:pathLst>
              <a:path w="4461605" h="2939641">
                <a:moveTo>
                  <a:pt x="0" y="0"/>
                </a:moveTo>
                <a:lnTo>
                  <a:pt x="4461605" y="0"/>
                </a:lnTo>
                <a:lnTo>
                  <a:pt x="4461605" y="2939641"/>
                </a:lnTo>
                <a:lnTo>
                  <a:pt x="0" y="2939641"/>
                </a:lnTo>
                <a:lnTo>
                  <a:pt x="0" y="0"/>
                </a:lnTo>
                <a:close/>
              </a:path>
            </a:pathLst>
          </a:custGeom>
          <a:blipFill>
            <a:blip r:embed="rId10"/>
            <a:stretch>
              <a:fillRect t="-650" b="-650"/>
            </a:stretch>
          </a:blipFill>
        </p:spPr>
        <p:txBody>
          <a:bodyPr/>
          <a:lstStyle/>
          <a:p>
            <a:endParaRPr lang="en-US"/>
          </a:p>
        </p:txBody>
      </p:sp>
      <p:sp>
        <p:nvSpPr>
          <p:cNvPr id="30" name="Freeform 30"/>
          <p:cNvSpPr/>
          <p:nvPr/>
        </p:nvSpPr>
        <p:spPr>
          <a:xfrm>
            <a:off x="13826395" y="0"/>
            <a:ext cx="4461605" cy="5313343"/>
          </a:xfrm>
          <a:custGeom>
            <a:avLst/>
            <a:gdLst/>
            <a:ahLst/>
            <a:cxnLst/>
            <a:rect l="l" t="t" r="r" b="b"/>
            <a:pathLst>
              <a:path w="4461605" h="5313343">
                <a:moveTo>
                  <a:pt x="0" y="0"/>
                </a:moveTo>
                <a:lnTo>
                  <a:pt x="4461605" y="0"/>
                </a:lnTo>
                <a:lnTo>
                  <a:pt x="4461605" y="5313343"/>
                </a:lnTo>
                <a:lnTo>
                  <a:pt x="0" y="5313343"/>
                </a:lnTo>
                <a:lnTo>
                  <a:pt x="0" y="0"/>
                </a:lnTo>
                <a:close/>
              </a:path>
            </a:pathLst>
          </a:custGeom>
          <a:blipFill>
            <a:blip r:embed="rId11"/>
            <a:stretch>
              <a:fillRect t="-372" b="-358"/>
            </a:stretch>
          </a:blipFill>
        </p:spPr>
        <p:txBody>
          <a:bodyPr/>
          <a:lstStyle/>
          <a:p>
            <a:endParaRPr lang="en-US"/>
          </a:p>
        </p:txBody>
      </p:sp>
      <p:sp>
        <p:nvSpPr>
          <p:cNvPr id="31" name="TextBox 31"/>
          <p:cNvSpPr txBox="1"/>
          <p:nvPr/>
        </p:nvSpPr>
        <p:spPr>
          <a:xfrm>
            <a:off x="580049" y="571738"/>
            <a:ext cx="5045893" cy="1601903"/>
          </a:xfrm>
          <a:prstGeom prst="rect">
            <a:avLst/>
          </a:prstGeom>
        </p:spPr>
        <p:txBody>
          <a:bodyPr lIns="0" tIns="0" rIns="0" bIns="0" rtlCol="0" anchor="t">
            <a:spAutoFit/>
          </a:bodyPr>
          <a:lstStyle/>
          <a:p>
            <a:pPr algn="l">
              <a:lnSpc>
                <a:spcPts val="5628"/>
              </a:lnSpc>
            </a:pPr>
            <a:r>
              <a:rPr lang="en-US" sz="6732" b="1" spc="161">
                <a:solidFill>
                  <a:srgbClr val="FFFFFF"/>
                </a:solidFill>
                <a:latin typeface="Myriad Ultra-Bold"/>
                <a:ea typeface="Myriad Ultra-Bold"/>
                <a:cs typeface="Myriad Ultra-Bold"/>
                <a:sym typeface="Myriad Ultra-Bold"/>
              </a:rPr>
              <a:t>MILESTONE </a:t>
            </a:r>
            <a:r>
              <a:rPr lang="en-US" sz="6732" spc="161">
                <a:solidFill>
                  <a:srgbClr val="FFFFFF"/>
                </a:solidFill>
                <a:latin typeface="Myriad Light"/>
                <a:ea typeface="Myriad Light"/>
                <a:cs typeface="Myriad Light"/>
                <a:sym typeface="Myriad Light"/>
              </a:rPr>
              <a:t>MOMENTS</a:t>
            </a:r>
          </a:p>
        </p:txBody>
      </p:sp>
      <p:sp>
        <p:nvSpPr>
          <p:cNvPr id="32" name="TextBox 32"/>
          <p:cNvSpPr txBox="1"/>
          <p:nvPr/>
        </p:nvSpPr>
        <p:spPr>
          <a:xfrm>
            <a:off x="857250" y="2651284"/>
            <a:ext cx="11265360" cy="870228"/>
          </a:xfrm>
          <a:prstGeom prst="rect">
            <a:avLst/>
          </a:prstGeom>
        </p:spPr>
        <p:txBody>
          <a:bodyPr lIns="0" tIns="0" rIns="0" bIns="0" rtlCol="0" anchor="t">
            <a:spAutoFit/>
          </a:bodyPr>
          <a:lstStyle/>
          <a:p>
            <a:pPr algn="l">
              <a:lnSpc>
                <a:spcPts val="6510"/>
              </a:lnSpc>
            </a:pPr>
            <a:r>
              <a:rPr lang="en-US" sz="4650" b="1" spc="46">
                <a:solidFill>
                  <a:srgbClr val="00446A"/>
                </a:solidFill>
                <a:latin typeface="Myriad Ultra-Bold"/>
                <a:ea typeface="Myriad Ultra-Bold"/>
                <a:cs typeface="Myriad Ultra-Bold"/>
                <a:sym typeface="Myriad Ultra-Bold"/>
              </a:rPr>
              <a:t>CHAPTER 1: </a:t>
            </a:r>
            <a:r>
              <a:rPr lang="en-US" sz="4650" spc="46">
                <a:solidFill>
                  <a:srgbClr val="00446A"/>
                </a:solidFill>
                <a:latin typeface="Myriad Light"/>
                <a:ea typeface="Myriad Light"/>
                <a:cs typeface="Myriad Light"/>
                <a:sym typeface="Myriad Light"/>
              </a:rPr>
              <a:t>Going Public, Serving the Public</a:t>
            </a:r>
          </a:p>
        </p:txBody>
      </p:sp>
      <p:sp>
        <p:nvSpPr>
          <p:cNvPr id="33" name="TextBox 33"/>
          <p:cNvSpPr txBox="1"/>
          <p:nvPr/>
        </p:nvSpPr>
        <p:spPr>
          <a:xfrm>
            <a:off x="2768525" y="6210848"/>
            <a:ext cx="5541740" cy="8175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At the beginning, PBF was run by the Board and full-time staff members who added Foundation duties to their Bank job descriptions. Founding Board members included:</a:t>
            </a:r>
          </a:p>
        </p:txBody>
      </p:sp>
      <p:sp>
        <p:nvSpPr>
          <p:cNvPr id="34" name="TextBox 34"/>
          <p:cNvSpPr txBox="1"/>
          <p:nvPr/>
        </p:nvSpPr>
        <p:spPr>
          <a:xfrm>
            <a:off x="2842534" y="7010948"/>
            <a:ext cx="2124563" cy="1084266"/>
          </a:xfrm>
          <a:prstGeom prst="rect">
            <a:avLst/>
          </a:prstGeom>
        </p:spPr>
        <p:txBody>
          <a:bodyPr lIns="0" tIns="0" rIns="0" bIns="0" rtlCol="0" anchor="t">
            <a:spAutoFit/>
          </a:bodyPr>
          <a:lstStyle/>
          <a:p>
            <a:pPr algn="just">
              <a:lnSpc>
                <a:spcPts val="2099"/>
              </a:lnSpc>
            </a:pPr>
            <a:r>
              <a:rPr lang="en-US" sz="1749">
                <a:solidFill>
                  <a:srgbClr val="FFFFFF"/>
                </a:solidFill>
                <a:latin typeface="Myriad"/>
                <a:ea typeface="Myriad"/>
                <a:cs typeface="Myriad"/>
                <a:sym typeface="Myriad"/>
              </a:rPr>
              <a:t>• Dr. Carlos Hernandez • Mr. Thomas Sheenan • Ms. Karen McMullen • Mr. Paul Pantozzi</a:t>
            </a:r>
          </a:p>
        </p:txBody>
      </p:sp>
      <p:sp>
        <p:nvSpPr>
          <p:cNvPr id="35" name="TextBox 35"/>
          <p:cNvSpPr txBox="1"/>
          <p:nvPr/>
        </p:nvSpPr>
        <p:spPr>
          <a:xfrm>
            <a:off x="911941" y="3468675"/>
            <a:ext cx="12002500" cy="1702435"/>
          </a:xfrm>
          <a:prstGeom prst="rect">
            <a:avLst/>
          </a:prstGeom>
        </p:spPr>
        <p:txBody>
          <a:bodyPr lIns="0" tIns="0" rIns="0" bIns="0" rtlCol="0" anchor="t">
            <a:spAutoFit/>
          </a:bodyPr>
          <a:lstStyle/>
          <a:p>
            <a:pPr algn="l">
              <a:lnSpc>
                <a:spcPts val="3395"/>
              </a:lnSpc>
            </a:pPr>
            <a:r>
              <a:rPr lang="en-US" sz="1750">
                <a:solidFill>
                  <a:srgbClr val="231F20"/>
                </a:solidFill>
                <a:latin typeface="Myriad"/>
                <a:ea typeface="Myriad"/>
                <a:cs typeface="Myriad"/>
                <a:sym typeface="Myriad"/>
              </a:rPr>
              <a:t>In this first chapter, Provident Bank went public on the New York Stock Exchange and as part of that public offering, decided to</a:t>
            </a:r>
          </a:p>
          <a:p>
            <a:pPr algn="l">
              <a:lnSpc>
                <a:spcPts val="3395"/>
              </a:lnSpc>
            </a:pPr>
            <a:r>
              <a:rPr lang="en-US" sz="1750">
                <a:solidFill>
                  <a:srgbClr val="231F20"/>
                </a:solidFill>
                <a:latin typeface="Myriad"/>
                <a:ea typeface="Myriad"/>
                <a:cs typeface="Myriad"/>
                <a:sym typeface="Myriad"/>
              </a:rPr>
              <a:t>create an endowed philanthropic Foundation (PBF/the Foundation). The founding and efforts of PBF also helped the Bank build</a:t>
            </a:r>
          </a:p>
          <a:p>
            <a:pPr algn="l">
              <a:lnSpc>
                <a:spcPts val="3395"/>
              </a:lnSpc>
            </a:pPr>
            <a:r>
              <a:rPr lang="en-US" sz="1750">
                <a:solidFill>
                  <a:srgbClr val="231F20"/>
                </a:solidFill>
                <a:latin typeface="Myriad"/>
                <a:ea typeface="Myriad"/>
                <a:cs typeface="Myriad"/>
                <a:sym typeface="Myriad"/>
              </a:rPr>
              <a:t>postiive PR in the community. This chapter was defined by asking the key questions: What should the relationship between the</a:t>
            </a:r>
          </a:p>
          <a:p>
            <a:pPr algn="l">
              <a:lnSpc>
                <a:spcPts val="3394"/>
              </a:lnSpc>
            </a:pPr>
            <a:r>
              <a:rPr lang="en-US" sz="1749">
                <a:solidFill>
                  <a:srgbClr val="231F20"/>
                </a:solidFill>
                <a:latin typeface="Myriad"/>
                <a:ea typeface="Myriad"/>
                <a:cs typeface="Myriad"/>
                <a:sym typeface="Myriad"/>
              </a:rPr>
              <a:t>Bank and the Foundation be? Who do we want to fund? How would we set-up our governance structure to do this work?</a:t>
            </a:r>
          </a:p>
        </p:txBody>
      </p:sp>
      <p:sp>
        <p:nvSpPr>
          <p:cNvPr id="36" name="TextBox 36"/>
          <p:cNvSpPr txBox="1"/>
          <p:nvPr/>
        </p:nvSpPr>
        <p:spPr>
          <a:xfrm>
            <a:off x="8672739" y="6628364"/>
            <a:ext cx="4907887" cy="1360491"/>
          </a:xfrm>
          <a:prstGeom prst="rect">
            <a:avLst/>
          </a:prstGeom>
        </p:spPr>
        <p:txBody>
          <a:bodyPr lIns="0" tIns="0" rIns="0" bIns="0" rtlCol="0" anchor="t">
            <a:spAutoFit/>
          </a:bodyPr>
          <a:lstStyle/>
          <a:p>
            <a:pPr algn="l">
              <a:lnSpc>
                <a:spcPts val="2100"/>
              </a:lnSpc>
            </a:pPr>
            <a:r>
              <a:rPr lang="en-US" sz="1750">
                <a:solidFill>
                  <a:srgbClr val="FFFFFF"/>
                </a:solidFill>
                <a:latin typeface="Myriad"/>
                <a:ea typeface="Myriad"/>
                <a:cs typeface="Myriad"/>
                <a:sym typeface="Myriad"/>
              </a:rPr>
              <a:t>The Board of Directors was trying to figure out what impact they wanted to have on the communities they served, and how to best administer funds. The first wave of funding focused on Higher Education, supported by Multi-Year Grants. </a:t>
            </a:r>
          </a:p>
        </p:txBody>
      </p:sp>
      <p:sp>
        <p:nvSpPr>
          <p:cNvPr id="37" name="TextBox 37"/>
          <p:cNvSpPr txBox="1"/>
          <p:nvPr/>
        </p:nvSpPr>
        <p:spPr>
          <a:xfrm>
            <a:off x="12728686" y="9097482"/>
            <a:ext cx="4747867" cy="8175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Impact was somewhat limited in this first chapter, as PBF was focused on figuring out the </a:t>
            </a:r>
            <a:r>
              <a:rPr lang="en-US" sz="1749" i="1">
                <a:solidFill>
                  <a:srgbClr val="FFFFFF"/>
                </a:solidFill>
                <a:latin typeface="Myriad Italics"/>
                <a:ea typeface="Myriad Italics"/>
                <a:cs typeface="Myriad Italics"/>
                <a:sym typeface="Myriad Italics"/>
              </a:rPr>
              <a:t>who</a:t>
            </a:r>
            <a:r>
              <a:rPr lang="en-US" sz="1749">
                <a:solidFill>
                  <a:srgbClr val="FFFFFF"/>
                </a:solidFill>
                <a:latin typeface="Myriad"/>
                <a:ea typeface="Myriad"/>
                <a:cs typeface="Myriad"/>
                <a:sym typeface="Myriad"/>
              </a:rPr>
              <a:t>, </a:t>
            </a:r>
            <a:r>
              <a:rPr lang="en-US" sz="1749" i="1">
                <a:solidFill>
                  <a:srgbClr val="FFFFFF"/>
                </a:solidFill>
                <a:latin typeface="Myriad Italics"/>
                <a:ea typeface="Myriad Italics"/>
                <a:cs typeface="Myriad Italics"/>
                <a:sym typeface="Myriad Italics"/>
              </a:rPr>
              <a:t>what</a:t>
            </a:r>
            <a:r>
              <a:rPr lang="en-US" sz="1749">
                <a:solidFill>
                  <a:srgbClr val="FFFFFF"/>
                </a:solidFill>
                <a:latin typeface="Myriad"/>
                <a:ea typeface="Myriad"/>
                <a:cs typeface="Myriad"/>
                <a:sym typeface="Myriad"/>
              </a:rPr>
              <a:t>, </a:t>
            </a:r>
            <a:r>
              <a:rPr lang="en-US" sz="1749" i="1">
                <a:solidFill>
                  <a:srgbClr val="FFFFFF"/>
                </a:solidFill>
                <a:latin typeface="Myriad Italics"/>
                <a:ea typeface="Myriad Italics"/>
                <a:cs typeface="Myriad Italics"/>
                <a:sym typeface="Myriad Italics"/>
              </a:rPr>
              <a:t>where</a:t>
            </a:r>
            <a:r>
              <a:rPr lang="en-US" sz="1749">
                <a:solidFill>
                  <a:srgbClr val="FFFFFF"/>
                </a:solidFill>
                <a:latin typeface="Myriad"/>
                <a:ea typeface="Myriad"/>
                <a:cs typeface="Myriad"/>
                <a:sym typeface="Myriad"/>
              </a:rPr>
              <a:t>, </a:t>
            </a:r>
            <a:r>
              <a:rPr lang="en-US" sz="1749" i="1">
                <a:solidFill>
                  <a:srgbClr val="FFFFFF"/>
                </a:solidFill>
                <a:latin typeface="Myriad Italics"/>
                <a:ea typeface="Myriad Italics"/>
                <a:cs typeface="Myriad Italics"/>
                <a:sym typeface="Myriad Italics"/>
              </a:rPr>
              <a:t>why</a:t>
            </a:r>
            <a:r>
              <a:rPr lang="en-US" sz="1749">
                <a:solidFill>
                  <a:srgbClr val="FFFFFF"/>
                </a:solidFill>
                <a:latin typeface="Myriad"/>
                <a:ea typeface="Myriad"/>
                <a:cs typeface="Myriad"/>
                <a:sym typeface="Myriad"/>
              </a:rPr>
              <a:t>, </a:t>
            </a:r>
            <a:r>
              <a:rPr lang="en-US" sz="1749" i="1">
                <a:solidFill>
                  <a:srgbClr val="FFFFFF"/>
                </a:solidFill>
                <a:latin typeface="Myriad Italics"/>
                <a:ea typeface="Myriad Italics"/>
                <a:cs typeface="Myriad Italics"/>
                <a:sym typeface="Myriad Italics"/>
              </a:rPr>
              <a:t>when</a:t>
            </a:r>
            <a:r>
              <a:rPr lang="en-US" sz="1749">
                <a:solidFill>
                  <a:srgbClr val="FFFFFF"/>
                </a:solidFill>
                <a:latin typeface="Myriad"/>
                <a:ea typeface="Myriad"/>
                <a:cs typeface="Myriad"/>
                <a:sym typeface="Myriad"/>
              </a:rPr>
              <a:t> and </a:t>
            </a:r>
            <a:r>
              <a:rPr lang="en-US" sz="1749" i="1">
                <a:solidFill>
                  <a:srgbClr val="FFFFFF"/>
                </a:solidFill>
                <a:latin typeface="Myriad Italics"/>
                <a:ea typeface="Myriad Italics"/>
                <a:cs typeface="Myriad Italics"/>
                <a:sym typeface="Myriad Italics"/>
              </a:rPr>
              <a:t>how</a:t>
            </a:r>
            <a:r>
              <a:rPr lang="en-US" sz="1749">
                <a:solidFill>
                  <a:srgbClr val="FFFFFF"/>
                </a:solidFill>
                <a:latin typeface="Myriad"/>
                <a:ea typeface="Myriad"/>
                <a:cs typeface="Myriad"/>
                <a:sym typeface="Myriad"/>
              </a:rPr>
              <a:t> of its work. </a:t>
            </a:r>
          </a:p>
        </p:txBody>
      </p:sp>
      <p:sp>
        <p:nvSpPr>
          <p:cNvPr id="38" name="TextBox 38"/>
          <p:cNvSpPr txBox="1"/>
          <p:nvPr/>
        </p:nvSpPr>
        <p:spPr>
          <a:xfrm>
            <a:off x="3583174" y="5551230"/>
            <a:ext cx="2284178" cy="577144"/>
          </a:xfrm>
          <a:prstGeom prst="rect">
            <a:avLst/>
          </a:prstGeom>
        </p:spPr>
        <p:txBody>
          <a:bodyPr lIns="0" tIns="0" rIns="0" bIns="0" rtlCol="0" anchor="t">
            <a:spAutoFit/>
          </a:bodyPr>
          <a:lstStyle/>
          <a:p>
            <a:pPr algn="l">
              <a:lnSpc>
                <a:spcPts val="4345"/>
              </a:lnSpc>
            </a:pPr>
            <a:r>
              <a:rPr lang="en-US" sz="3103" b="1" spc="31">
                <a:solidFill>
                  <a:srgbClr val="FFFFFF"/>
                </a:solidFill>
                <a:latin typeface="Myriad Ultra-Bold"/>
                <a:ea typeface="Myriad Ultra-Bold"/>
                <a:cs typeface="Myriad Ultra-Bold"/>
                <a:sym typeface="Myriad Ultra-Bold"/>
              </a:rPr>
              <a:t>THE PEOPLE</a:t>
            </a:r>
          </a:p>
        </p:txBody>
      </p:sp>
      <p:sp>
        <p:nvSpPr>
          <p:cNvPr id="39" name="TextBox 39"/>
          <p:cNvSpPr txBox="1"/>
          <p:nvPr/>
        </p:nvSpPr>
        <p:spPr>
          <a:xfrm>
            <a:off x="9949875" y="5665530"/>
            <a:ext cx="2030349" cy="857036"/>
          </a:xfrm>
          <a:prstGeom prst="rect">
            <a:avLst/>
          </a:prstGeom>
        </p:spPr>
        <p:txBody>
          <a:bodyPr lIns="0" tIns="0" rIns="0" bIns="0" rtlCol="0" anchor="t">
            <a:spAutoFit/>
          </a:bodyPr>
          <a:lstStyle/>
          <a:p>
            <a:pPr algn="l">
              <a:lnSpc>
                <a:spcPts val="3103"/>
              </a:lnSpc>
            </a:pPr>
            <a:r>
              <a:rPr lang="en-US" sz="3103" b="1">
                <a:solidFill>
                  <a:srgbClr val="FFFFFF"/>
                </a:solidFill>
                <a:latin typeface="Myriad Ultra-Bold"/>
                <a:ea typeface="Myriad Ultra-Bold"/>
                <a:cs typeface="Myriad Ultra-Bold"/>
                <a:sym typeface="Myriad Ultra-Bold"/>
              </a:rPr>
              <a:t>STRATEGY + FOCUS</a:t>
            </a:r>
          </a:p>
        </p:txBody>
      </p:sp>
      <p:sp>
        <p:nvSpPr>
          <p:cNvPr id="40" name="TextBox 40"/>
          <p:cNvSpPr txBox="1"/>
          <p:nvPr/>
        </p:nvSpPr>
        <p:spPr>
          <a:xfrm>
            <a:off x="841879" y="8400550"/>
            <a:ext cx="7103959" cy="924596"/>
          </a:xfrm>
          <a:prstGeom prst="rect">
            <a:avLst/>
          </a:prstGeom>
        </p:spPr>
        <p:txBody>
          <a:bodyPr lIns="0" tIns="0" rIns="0" bIns="0" rtlCol="0" anchor="t">
            <a:spAutoFit/>
          </a:bodyPr>
          <a:lstStyle/>
          <a:p>
            <a:pPr algn="l">
              <a:lnSpc>
                <a:spcPts val="2892"/>
              </a:lnSpc>
            </a:pPr>
            <a:r>
              <a:rPr lang="en-US" sz="3013" b="1" spc="42">
                <a:solidFill>
                  <a:srgbClr val="FFFFFF"/>
                </a:solidFill>
                <a:latin typeface="Myriad Semi-Bold"/>
                <a:ea typeface="Myriad Semi-Bold"/>
                <a:cs typeface="Myriad Semi-Bold"/>
                <a:sym typeface="Myriad Semi-Bold"/>
              </a:rPr>
              <a:t>PROVIDENT BANK WENT PUBLIC ON THE </a:t>
            </a:r>
          </a:p>
          <a:p>
            <a:pPr algn="l">
              <a:lnSpc>
                <a:spcPts val="3749"/>
              </a:lnSpc>
            </a:pPr>
            <a:r>
              <a:rPr lang="en-US" sz="3905" b="1" spc="39">
                <a:solidFill>
                  <a:srgbClr val="FFFFFF"/>
                </a:solidFill>
                <a:latin typeface="Myriad Ultra-Bold"/>
                <a:ea typeface="Myriad Ultra-Bold"/>
                <a:cs typeface="Myriad Ultra-Bold"/>
                <a:sym typeface="Myriad Ultra-Bold"/>
              </a:rPr>
              <a:t>NEW YORK STOCK EXCHANGE </a:t>
            </a:r>
          </a:p>
        </p:txBody>
      </p:sp>
      <p:sp>
        <p:nvSpPr>
          <p:cNvPr id="41" name="TextBox 41"/>
          <p:cNvSpPr txBox="1"/>
          <p:nvPr/>
        </p:nvSpPr>
        <p:spPr>
          <a:xfrm>
            <a:off x="13404961" y="8429256"/>
            <a:ext cx="1398258" cy="561975"/>
          </a:xfrm>
          <a:prstGeom prst="rect">
            <a:avLst/>
          </a:prstGeom>
        </p:spPr>
        <p:txBody>
          <a:bodyPr lIns="0" tIns="0" rIns="0" bIns="0" rtlCol="0" anchor="t">
            <a:spAutoFit/>
          </a:bodyPr>
          <a:lstStyle/>
          <a:p>
            <a:pPr algn="l">
              <a:lnSpc>
                <a:spcPts val="4200"/>
              </a:lnSpc>
            </a:pPr>
            <a:r>
              <a:rPr lang="en-US" sz="3000" b="1">
                <a:solidFill>
                  <a:srgbClr val="FFFFFF"/>
                </a:solidFill>
                <a:latin typeface="Myriad Ultra-Bold"/>
                <a:ea typeface="Myriad Ultra-Bold"/>
                <a:cs typeface="Myriad Ultra-Bold"/>
                <a:sym typeface="Myriad Ultra-Bold"/>
              </a:rPr>
              <a:t>IMPACT</a:t>
            </a:r>
          </a:p>
        </p:txBody>
      </p:sp>
      <p:sp>
        <p:nvSpPr>
          <p:cNvPr id="42" name="TextBox 42"/>
          <p:cNvSpPr txBox="1"/>
          <p:nvPr/>
        </p:nvSpPr>
        <p:spPr>
          <a:xfrm>
            <a:off x="1584853" y="9511028"/>
            <a:ext cx="5815560" cy="513540"/>
          </a:xfrm>
          <a:prstGeom prst="rect">
            <a:avLst/>
          </a:prstGeom>
        </p:spPr>
        <p:txBody>
          <a:bodyPr lIns="0" tIns="0" rIns="0" bIns="0" rtlCol="0" anchor="t">
            <a:spAutoFit/>
          </a:bodyPr>
          <a:lstStyle/>
          <a:p>
            <a:pPr algn="l">
              <a:lnSpc>
                <a:spcPts val="1845"/>
              </a:lnSpc>
            </a:pPr>
            <a:r>
              <a:rPr lang="en-US" sz="1845" b="1" spc="20">
                <a:solidFill>
                  <a:srgbClr val="FFFFFF"/>
                </a:solidFill>
                <a:latin typeface="Myriad Semi-Bold"/>
                <a:ea typeface="Myriad Semi-Bold"/>
                <a:cs typeface="Myriad Semi-Bold"/>
                <a:sym typeface="Myriad Semi-Bold"/>
              </a:rPr>
              <a:t>AND AS PART OF THAT PUBLIC OFFERING, DECIDED TO CREATE AN ENDOWED PHILANTHROPIC FOUNDATION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868275"/>
            <a:ext cx="5405914" cy="2446675"/>
            <a:chOff x="0" y="0"/>
            <a:chExt cx="4324731" cy="1957337"/>
          </a:xfrm>
        </p:grpSpPr>
        <p:sp>
          <p:nvSpPr>
            <p:cNvPr id="3" name="Freeform 3"/>
            <p:cNvSpPr/>
            <p:nvPr/>
          </p:nvSpPr>
          <p:spPr>
            <a:xfrm>
              <a:off x="0" y="0"/>
              <a:ext cx="4324731" cy="1957324"/>
            </a:xfrm>
            <a:custGeom>
              <a:avLst/>
              <a:gdLst/>
              <a:ahLst/>
              <a:cxnLst/>
              <a:rect l="l" t="t" r="r" b="b"/>
              <a:pathLst>
                <a:path w="4324731" h="1957324">
                  <a:moveTo>
                    <a:pt x="0" y="1957324"/>
                  </a:moveTo>
                  <a:lnTo>
                    <a:pt x="4324731" y="1957324"/>
                  </a:lnTo>
                  <a:lnTo>
                    <a:pt x="4324731" y="0"/>
                  </a:lnTo>
                  <a:lnTo>
                    <a:pt x="0" y="0"/>
                  </a:lnTo>
                  <a:close/>
                </a:path>
              </a:pathLst>
            </a:custGeom>
            <a:solidFill>
              <a:srgbClr val="3A7C9F"/>
            </a:solidFill>
          </p:spPr>
          <p:txBody>
            <a:bodyPr/>
            <a:lstStyle/>
            <a:p>
              <a:endParaRPr lang="en-US"/>
            </a:p>
          </p:txBody>
        </p:sp>
      </p:grpSp>
      <p:grpSp>
        <p:nvGrpSpPr>
          <p:cNvPr id="4" name="Group 4"/>
          <p:cNvGrpSpPr>
            <a:grpSpLocks noChangeAspect="1"/>
          </p:cNvGrpSpPr>
          <p:nvPr/>
        </p:nvGrpSpPr>
        <p:grpSpPr>
          <a:xfrm>
            <a:off x="9921871" y="-79379"/>
            <a:ext cx="8445496" cy="5473696"/>
            <a:chOff x="0" y="0"/>
            <a:chExt cx="6756400" cy="4378960"/>
          </a:xfrm>
        </p:grpSpPr>
        <p:sp>
          <p:nvSpPr>
            <p:cNvPr id="5" name="Freeform 5"/>
            <p:cNvSpPr/>
            <p:nvPr/>
          </p:nvSpPr>
          <p:spPr>
            <a:xfrm>
              <a:off x="63500" y="63500"/>
              <a:ext cx="6629400" cy="2044065"/>
            </a:xfrm>
            <a:custGeom>
              <a:avLst/>
              <a:gdLst/>
              <a:ahLst/>
              <a:cxnLst/>
              <a:rect l="l" t="t" r="r" b="b"/>
              <a:pathLst>
                <a:path w="6629400" h="2044065">
                  <a:moveTo>
                    <a:pt x="0" y="2044065"/>
                  </a:moveTo>
                  <a:lnTo>
                    <a:pt x="6629400" y="2044065"/>
                  </a:lnTo>
                  <a:lnTo>
                    <a:pt x="6629400" y="0"/>
                  </a:lnTo>
                  <a:lnTo>
                    <a:pt x="0" y="0"/>
                  </a:lnTo>
                  <a:close/>
                </a:path>
              </a:pathLst>
            </a:custGeom>
            <a:solidFill>
              <a:srgbClr val="F6A01A"/>
            </a:solidFill>
          </p:spPr>
          <p:txBody>
            <a:bodyPr/>
            <a:lstStyle/>
            <a:p>
              <a:endParaRPr lang="en-US"/>
            </a:p>
          </p:txBody>
        </p:sp>
        <p:sp>
          <p:nvSpPr>
            <p:cNvPr id="6" name="Freeform 6"/>
            <p:cNvSpPr/>
            <p:nvPr/>
          </p:nvSpPr>
          <p:spPr>
            <a:xfrm>
              <a:off x="1065530" y="939800"/>
              <a:ext cx="1794002" cy="12700"/>
            </a:xfrm>
            <a:custGeom>
              <a:avLst/>
              <a:gdLst/>
              <a:ahLst/>
              <a:cxnLst/>
              <a:rect l="l" t="t" r="r" b="b"/>
              <a:pathLst>
                <a:path w="1794002" h="12700">
                  <a:moveTo>
                    <a:pt x="0" y="0"/>
                  </a:moveTo>
                  <a:lnTo>
                    <a:pt x="1794002" y="0"/>
                  </a:lnTo>
                  <a:lnTo>
                    <a:pt x="1794002" y="12700"/>
                  </a:lnTo>
                  <a:lnTo>
                    <a:pt x="0" y="12700"/>
                  </a:lnTo>
                  <a:close/>
                </a:path>
              </a:pathLst>
            </a:custGeom>
            <a:solidFill>
              <a:srgbClr val="00446A"/>
            </a:solidFill>
          </p:spPr>
          <p:txBody>
            <a:bodyPr/>
            <a:lstStyle/>
            <a:p>
              <a:endParaRPr lang="en-US"/>
            </a:p>
          </p:txBody>
        </p:sp>
        <p:sp>
          <p:nvSpPr>
            <p:cNvPr id="7" name="Freeform 7"/>
            <p:cNvSpPr/>
            <p:nvPr/>
          </p:nvSpPr>
          <p:spPr>
            <a:xfrm>
              <a:off x="394335" y="561213"/>
              <a:ext cx="521716" cy="391287"/>
            </a:xfrm>
            <a:custGeom>
              <a:avLst/>
              <a:gdLst/>
              <a:ahLst/>
              <a:cxnLst/>
              <a:rect l="l" t="t" r="r" b="b"/>
              <a:pathLst>
                <a:path w="521716" h="391287">
                  <a:moveTo>
                    <a:pt x="472821" y="0"/>
                  </a:moveTo>
                  <a:lnTo>
                    <a:pt x="48895" y="0"/>
                  </a:lnTo>
                  <a:cubicBezTo>
                    <a:pt x="21971" y="0"/>
                    <a:pt x="0" y="21971"/>
                    <a:pt x="0" y="48895"/>
                  </a:cubicBezTo>
                  <a:lnTo>
                    <a:pt x="0" y="342392"/>
                  </a:lnTo>
                  <a:cubicBezTo>
                    <a:pt x="0" y="369316"/>
                    <a:pt x="21971" y="391287"/>
                    <a:pt x="48895" y="391287"/>
                  </a:cubicBezTo>
                  <a:lnTo>
                    <a:pt x="472821" y="391287"/>
                  </a:lnTo>
                  <a:cubicBezTo>
                    <a:pt x="499745" y="391287"/>
                    <a:pt x="521716" y="369316"/>
                    <a:pt x="521716" y="342392"/>
                  </a:cubicBezTo>
                  <a:lnTo>
                    <a:pt x="521716" y="48895"/>
                  </a:lnTo>
                  <a:cubicBezTo>
                    <a:pt x="521716" y="21971"/>
                    <a:pt x="499745" y="0"/>
                    <a:pt x="472821" y="0"/>
                  </a:cubicBezTo>
                  <a:moveTo>
                    <a:pt x="32512" y="48895"/>
                  </a:moveTo>
                  <a:cubicBezTo>
                    <a:pt x="32512" y="39878"/>
                    <a:pt x="39878" y="32639"/>
                    <a:pt x="48768" y="32639"/>
                  </a:cubicBezTo>
                  <a:lnTo>
                    <a:pt x="97663" y="32639"/>
                  </a:lnTo>
                  <a:cubicBezTo>
                    <a:pt x="97663" y="68580"/>
                    <a:pt x="68453" y="97917"/>
                    <a:pt x="32385" y="97917"/>
                  </a:cubicBezTo>
                  <a:close/>
                  <a:moveTo>
                    <a:pt x="48895" y="358648"/>
                  </a:moveTo>
                  <a:cubicBezTo>
                    <a:pt x="39878" y="358648"/>
                    <a:pt x="32639" y="351282"/>
                    <a:pt x="32639" y="342392"/>
                  </a:cubicBezTo>
                  <a:lnTo>
                    <a:pt x="32639" y="293497"/>
                  </a:lnTo>
                  <a:cubicBezTo>
                    <a:pt x="68580" y="293497"/>
                    <a:pt x="97917" y="322707"/>
                    <a:pt x="97917" y="358775"/>
                  </a:cubicBezTo>
                  <a:close/>
                  <a:moveTo>
                    <a:pt x="489077" y="342392"/>
                  </a:moveTo>
                  <a:cubicBezTo>
                    <a:pt x="489077" y="351409"/>
                    <a:pt x="481711" y="358648"/>
                    <a:pt x="472821" y="358648"/>
                  </a:cubicBezTo>
                  <a:lnTo>
                    <a:pt x="423799" y="358648"/>
                  </a:lnTo>
                  <a:cubicBezTo>
                    <a:pt x="423799" y="322707"/>
                    <a:pt x="453009" y="293370"/>
                    <a:pt x="489077" y="293370"/>
                  </a:cubicBezTo>
                  <a:close/>
                  <a:moveTo>
                    <a:pt x="489077" y="260858"/>
                  </a:moveTo>
                  <a:cubicBezTo>
                    <a:pt x="435102" y="260858"/>
                    <a:pt x="391287" y="304800"/>
                    <a:pt x="391287" y="358648"/>
                  </a:cubicBezTo>
                  <a:lnTo>
                    <a:pt x="130429" y="358648"/>
                  </a:lnTo>
                  <a:cubicBezTo>
                    <a:pt x="130429" y="304673"/>
                    <a:pt x="86487" y="260858"/>
                    <a:pt x="32639" y="260858"/>
                  </a:cubicBezTo>
                  <a:lnTo>
                    <a:pt x="32639" y="130429"/>
                  </a:lnTo>
                  <a:cubicBezTo>
                    <a:pt x="86614" y="130429"/>
                    <a:pt x="130429" y="86487"/>
                    <a:pt x="130429" y="32639"/>
                  </a:cubicBezTo>
                  <a:lnTo>
                    <a:pt x="391287" y="32639"/>
                  </a:lnTo>
                  <a:cubicBezTo>
                    <a:pt x="391287" y="86614"/>
                    <a:pt x="435229" y="130429"/>
                    <a:pt x="489077" y="130429"/>
                  </a:cubicBezTo>
                  <a:close/>
                  <a:moveTo>
                    <a:pt x="489077" y="97790"/>
                  </a:moveTo>
                  <a:cubicBezTo>
                    <a:pt x="453136" y="97790"/>
                    <a:pt x="423799" y="68580"/>
                    <a:pt x="423799" y="32512"/>
                  </a:cubicBezTo>
                  <a:lnTo>
                    <a:pt x="472694" y="32512"/>
                  </a:lnTo>
                  <a:cubicBezTo>
                    <a:pt x="481711" y="32512"/>
                    <a:pt x="488950" y="39878"/>
                    <a:pt x="488950" y="48768"/>
                  </a:cubicBezTo>
                  <a:close/>
                </a:path>
              </a:pathLst>
            </a:custGeom>
            <a:solidFill>
              <a:srgbClr val="FFFFFF"/>
            </a:solidFill>
          </p:spPr>
          <p:txBody>
            <a:bodyPr/>
            <a:lstStyle/>
            <a:p>
              <a:endParaRPr lang="en-US"/>
            </a:p>
          </p:txBody>
        </p:sp>
        <p:sp>
          <p:nvSpPr>
            <p:cNvPr id="8" name="Freeform 8"/>
            <p:cNvSpPr/>
            <p:nvPr/>
          </p:nvSpPr>
          <p:spPr>
            <a:xfrm>
              <a:off x="557403" y="626364"/>
              <a:ext cx="195580" cy="260858"/>
            </a:xfrm>
            <a:custGeom>
              <a:avLst/>
              <a:gdLst/>
              <a:ahLst/>
              <a:cxnLst/>
              <a:rect l="l" t="t" r="r" b="b"/>
              <a:pathLst>
                <a:path w="195580" h="260858">
                  <a:moveTo>
                    <a:pt x="97790" y="0"/>
                  </a:moveTo>
                  <a:cubicBezTo>
                    <a:pt x="43815" y="0"/>
                    <a:pt x="0" y="58547"/>
                    <a:pt x="0" y="130429"/>
                  </a:cubicBezTo>
                  <a:cubicBezTo>
                    <a:pt x="0" y="202311"/>
                    <a:pt x="43942" y="260858"/>
                    <a:pt x="97790" y="260858"/>
                  </a:cubicBezTo>
                  <a:cubicBezTo>
                    <a:pt x="151638" y="260858"/>
                    <a:pt x="195580" y="202311"/>
                    <a:pt x="195580" y="130429"/>
                  </a:cubicBezTo>
                  <a:cubicBezTo>
                    <a:pt x="195580" y="58547"/>
                    <a:pt x="151638" y="0"/>
                    <a:pt x="97790" y="0"/>
                  </a:cubicBezTo>
                  <a:moveTo>
                    <a:pt x="97790" y="228219"/>
                  </a:moveTo>
                  <a:cubicBezTo>
                    <a:pt x="62484" y="228219"/>
                    <a:pt x="32512" y="183388"/>
                    <a:pt x="32512" y="130429"/>
                  </a:cubicBezTo>
                  <a:cubicBezTo>
                    <a:pt x="32512" y="77470"/>
                    <a:pt x="62357" y="32639"/>
                    <a:pt x="97790" y="32639"/>
                  </a:cubicBezTo>
                  <a:cubicBezTo>
                    <a:pt x="133223" y="32639"/>
                    <a:pt x="163068" y="77470"/>
                    <a:pt x="163068" y="130429"/>
                  </a:cubicBezTo>
                  <a:cubicBezTo>
                    <a:pt x="163068" y="183388"/>
                    <a:pt x="133223" y="228219"/>
                    <a:pt x="97790" y="228219"/>
                  </a:cubicBezTo>
                </a:path>
              </a:pathLst>
            </a:custGeom>
            <a:solidFill>
              <a:srgbClr val="FFFFFF"/>
            </a:solidFill>
          </p:spPr>
          <p:txBody>
            <a:bodyPr/>
            <a:lstStyle/>
            <a:p>
              <a:endParaRPr lang="en-US"/>
            </a:p>
          </p:txBody>
        </p:sp>
        <p:sp>
          <p:nvSpPr>
            <p:cNvPr id="9" name="Freeform 9"/>
            <p:cNvSpPr/>
            <p:nvPr/>
          </p:nvSpPr>
          <p:spPr>
            <a:xfrm>
              <a:off x="65405" y="2107565"/>
              <a:ext cx="2684145" cy="2207895"/>
            </a:xfrm>
            <a:custGeom>
              <a:avLst/>
              <a:gdLst/>
              <a:ahLst/>
              <a:cxnLst/>
              <a:rect l="l" t="t" r="r" b="b"/>
              <a:pathLst>
                <a:path w="2684145" h="2207895">
                  <a:moveTo>
                    <a:pt x="0" y="2207895"/>
                  </a:moveTo>
                  <a:lnTo>
                    <a:pt x="2684145" y="2207895"/>
                  </a:lnTo>
                  <a:lnTo>
                    <a:pt x="2684145" y="0"/>
                  </a:lnTo>
                  <a:lnTo>
                    <a:pt x="0" y="0"/>
                  </a:lnTo>
                  <a:close/>
                </a:path>
              </a:pathLst>
            </a:custGeom>
            <a:solidFill>
              <a:srgbClr val="00446A"/>
            </a:solidFill>
          </p:spPr>
          <p:txBody>
            <a:bodyPr/>
            <a:lstStyle/>
            <a:p>
              <a:endParaRPr lang="en-US"/>
            </a:p>
          </p:txBody>
        </p:sp>
        <p:sp>
          <p:nvSpPr>
            <p:cNvPr id="10" name="Freeform 10"/>
            <p:cNvSpPr/>
            <p:nvPr/>
          </p:nvSpPr>
          <p:spPr>
            <a:xfrm>
              <a:off x="935355" y="2866263"/>
              <a:ext cx="1084326" cy="12700"/>
            </a:xfrm>
            <a:custGeom>
              <a:avLst/>
              <a:gdLst/>
              <a:ahLst/>
              <a:cxnLst/>
              <a:rect l="l" t="t" r="r" b="b"/>
              <a:pathLst>
                <a:path w="1084326" h="12700">
                  <a:moveTo>
                    <a:pt x="0" y="0"/>
                  </a:moveTo>
                  <a:lnTo>
                    <a:pt x="1084326" y="0"/>
                  </a:lnTo>
                  <a:lnTo>
                    <a:pt x="1084326" y="12700"/>
                  </a:lnTo>
                  <a:lnTo>
                    <a:pt x="0" y="12700"/>
                  </a:lnTo>
                  <a:close/>
                </a:path>
              </a:pathLst>
            </a:custGeom>
            <a:solidFill>
              <a:srgbClr val="3A7C9F"/>
            </a:solidFill>
          </p:spPr>
          <p:txBody>
            <a:bodyPr/>
            <a:lstStyle/>
            <a:p>
              <a:endParaRPr lang="en-US"/>
            </a:p>
          </p:txBody>
        </p:sp>
        <p:sp>
          <p:nvSpPr>
            <p:cNvPr id="11" name="Freeform 11"/>
            <p:cNvSpPr/>
            <p:nvPr/>
          </p:nvSpPr>
          <p:spPr>
            <a:xfrm>
              <a:off x="522224" y="2582672"/>
              <a:ext cx="168402" cy="168402"/>
            </a:xfrm>
            <a:custGeom>
              <a:avLst/>
              <a:gdLst/>
              <a:ahLst/>
              <a:cxnLst/>
              <a:rect l="l" t="t" r="r" b="b"/>
              <a:pathLst>
                <a:path w="168402" h="168402">
                  <a:moveTo>
                    <a:pt x="84201" y="21082"/>
                  </a:moveTo>
                  <a:cubicBezTo>
                    <a:pt x="90043" y="21082"/>
                    <a:pt x="94742" y="16383"/>
                    <a:pt x="94742" y="10541"/>
                  </a:cubicBezTo>
                  <a:cubicBezTo>
                    <a:pt x="94742" y="4699"/>
                    <a:pt x="90043" y="0"/>
                    <a:pt x="84201" y="0"/>
                  </a:cubicBezTo>
                  <a:cubicBezTo>
                    <a:pt x="37719" y="0"/>
                    <a:pt x="0" y="37719"/>
                    <a:pt x="0" y="84201"/>
                  </a:cubicBezTo>
                  <a:cubicBezTo>
                    <a:pt x="0" y="130683"/>
                    <a:pt x="37719" y="168402"/>
                    <a:pt x="84201" y="168402"/>
                  </a:cubicBezTo>
                  <a:cubicBezTo>
                    <a:pt x="130683" y="168402"/>
                    <a:pt x="168402" y="130683"/>
                    <a:pt x="168402" y="84201"/>
                  </a:cubicBezTo>
                  <a:cubicBezTo>
                    <a:pt x="168402" y="78359"/>
                    <a:pt x="163703" y="73660"/>
                    <a:pt x="157861" y="73660"/>
                  </a:cubicBezTo>
                  <a:cubicBezTo>
                    <a:pt x="152019" y="73660"/>
                    <a:pt x="147320" y="78359"/>
                    <a:pt x="147320" y="84201"/>
                  </a:cubicBezTo>
                  <a:cubicBezTo>
                    <a:pt x="147320" y="119126"/>
                    <a:pt x="118999" y="147320"/>
                    <a:pt x="84201" y="147320"/>
                  </a:cubicBezTo>
                  <a:cubicBezTo>
                    <a:pt x="49403" y="147320"/>
                    <a:pt x="21082" y="118999"/>
                    <a:pt x="21082" y="84201"/>
                  </a:cubicBezTo>
                  <a:cubicBezTo>
                    <a:pt x="21082" y="49403"/>
                    <a:pt x="49403" y="20955"/>
                    <a:pt x="84201" y="20955"/>
                  </a:cubicBezTo>
                </a:path>
              </a:pathLst>
            </a:custGeom>
            <a:solidFill>
              <a:srgbClr val="FFFFFF"/>
            </a:solidFill>
          </p:spPr>
          <p:txBody>
            <a:bodyPr/>
            <a:lstStyle/>
            <a:p>
              <a:endParaRPr lang="en-US"/>
            </a:p>
          </p:txBody>
        </p:sp>
        <p:sp>
          <p:nvSpPr>
            <p:cNvPr id="12" name="Freeform 12"/>
            <p:cNvSpPr/>
            <p:nvPr/>
          </p:nvSpPr>
          <p:spPr>
            <a:xfrm>
              <a:off x="369189" y="2431034"/>
              <a:ext cx="451104" cy="473075"/>
            </a:xfrm>
            <a:custGeom>
              <a:avLst/>
              <a:gdLst/>
              <a:ahLst/>
              <a:cxnLst/>
              <a:rect l="l" t="t" r="r" b="b"/>
              <a:pathLst>
                <a:path w="451104" h="473075">
                  <a:moveTo>
                    <a:pt x="438150" y="173355"/>
                  </a:moveTo>
                  <a:cubicBezTo>
                    <a:pt x="436372" y="167894"/>
                    <a:pt x="430403" y="164846"/>
                    <a:pt x="424815" y="166624"/>
                  </a:cubicBezTo>
                  <a:cubicBezTo>
                    <a:pt x="419481" y="168402"/>
                    <a:pt x="416433" y="174117"/>
                    <a:pt x="418084" y="179578"/>
                  </a:cubicBezTo>
                  <a:cubicBezTo>
                    <a:pt x="449580" y="279781"/>
                    <a:pt x="393827" y="386715"/>
                    <a:pt x="293497" y="418211"/>
                  </a:cubicBezTo>
                  <a:cubicBezTo>
                    <a:pt x="193167" y="449707"/>
                    <a:pt x="86360" y="393954"/>
                    <a:pt x="54864" y="293624"/>
                  </a:cubicBezTo>
                  <a:cubicBezTo>
                    <a:pt x="23368" y="193294"/>
                    <a:pt x="79121" y="86487"/>
                    <a:pt x="179451" y="54991"/>
                  </a:cubicBezTo>
                  <a:cubicBezTo>
                    <a:pt x="216535" y="43307"/>
                    <a:pt x="256413" y="43307"/>
                    <a:pt x="293497" y="54991"/>
                  </a:cubicBezTo>
                  <a:cubicBezTo>
                    <a:pt x="299085" y="56642"/>
                    <a:pt x="304927" y="53467"/>
                    <a:pt x="306578" y="48006"/>
                  </a:cubicBezTo>
                  <a:cubicBezTo>
                    <a:pt x="308229" y="42545"/>
                    <a:pt x="305181" y="36703"/>
                    <a:pt x="299720" y="34925"/>
                  </a:cubicBezTo>
                  <a:cubicBezTo>
                    <a:pt x="188341" y="0"/>
                    <a:pt x="69850" y="61976"/>
                    <a:pt x="34925" y="173228"/>
                  </a:cubicBezTo>
                  <a:cubicBezTo>
                    <a:pt x="0" y="284480"/>
                    <a:pt x="61976" y="403225"/>
                    <a:pt x="173228" y="438150"/>
                  </a:cubicBezTo>
                  <a:cubicBezTo>
                    <a:pt x="284480" y="473075"/>
                    <a:pt x="403225" y="411099"/>
                    <a:pt x="438150" y="299847"/>
                  </a:cubicBezTo>
                  <a:cubicBezTo>
                    <a:pt x="451104" y="258699"/>
                    <a:pt x="451104" y="214503"/>
                    <a:pt x="438150" y="173355"/>
                  </a:cubicBezTo>
                </a:path>
              </a:pathLst>
            </a:custGeom>
            <a:solidFill>
              <a:srgbClr val="FFFFFF"/>
            </a:solidFill>
          </p:spPr>
          <p:txBody>
            <a:bodyPr/>
            <a:lstStyle/>
            <a:p>
              <a:endParaRPr lang="en-US"/>
            </a:p>
          </p:txBody>
        </p:sp>
        <p:sp>
          <p:nvSpPr>
            <p:cNvPr id="13" name="Freeform 13"/>
            <p:cNvSpPr/>
            <p:nvPr/>
          </p:nvSpPr>
          <p:spPr>
            <a:xfrm>
              <a:off x="458851" y="2519553"/>
              <a:ext cx="294894" cy="294894"/>
            </a:xfrm>
            <a:custGeom>
              <a:avLst/>
              <a:gdLst/>
              <a:ahLst/>
              <a:cxnLst/>
              <a:rect l="l" t="t" r="r" b="b"/>
              <a:pathLst>
                <a:path w="294894" h="294894">
                  <a:moveTo>
                    <a:pt x="167513" y="11938"/>
                  </a:moveTo>
                  <a:cubicBezTo>
                    <a:pt x="167513" y="5969"/>
                    <a:pt x="162941" y="889"/>
                    <a:pt x="156972" y="508"/>
                  </a:cubicBezTo>
                  <a:cubicBezTo>
                    <a:pt x="153797" y="254"/>
                    <a:pt x="150622" y="0"/>
                    <a:pt x="147447" y="0"/>
                  </a:cubicBezTo>
                  <a:cubicBezTo>
                    <a:pt x="66040" y="0"/>
                    <a:pt x="0" y="66040"/>
                    <a:pt x="0" y="147447"/>
                  </a:cubicBezTo>
                  <a:cubicBezTo>
                    <a:pt x="0" y="228854"/>
                    <a:pt x="66040" y="294894"/>
                    <a:pt x="147447" y="294894"/>
                  </a:cubicBezTo>
                  <a:cubicBezTo>
                    <a:pt x="228854" y="294894"/>
                    <a:pt x="294894" y="228854"/>
                    <a:pt x="294894" y="147447"/>
                  </a:cubicBezTo>
                  <a:cubicBezTo>
                    <a:pt x="294894" y="143637"/>
                    <a:pt x="294640" y="139827"/>
                    <a:pt x="294132" y="136017"/>
                  </a:cubicBezTo>
                  <a:cubicBezTo>
                    <a:pt x="293243" y="130302"/>
                    <a:pt x="287909" y="126238"/>
                    <a:pt x="282194" y="127127"/>
                  </a:cubicBezTo>
                  <a:cubicBezTo>
                    <a:pt x="276479" y="128016"/>
                    <a:pt x="272415" y="133350"/>
                    <a:pt x="273177" y="139065"/>
                  </a:cubicBezTo>
                  <a:cubicBezTo>
                    <a:pt x="273177" y="139319"/>
                    <a:pt x="273304" y="139446"/>
                    <a:pt x="273304" y="139700"/>
                  </a:cubicBezTo>
                  <a:cubicBezTo>
                    <a:pt x="273558" y="142240"/>
                    <a:pt x="273685" y="144780"/>
                    <a:pt x="273685" y="147320"/>
                  </a:cubicBezTo>
                  <a:cubicBezTo>
                    <a:pt x="273685" y="217044"/>
                    <a:pt x="217170" y="273685"/>
                    <a:pt x="147320" y="273685"/>
                  </a:cubicBezTo>
                  <a:cubicBezTo>
                    <a:pt x="77470" y="273685"/>
                    <a:pt x="20955" y="217043"/>
                    <a:pt x="20955" y="147320"/>
                  </a:cubicBezTo>
                  <a:cubicBezTo>
                    <a:pt x="20955" y="77598"/>
                    <a:pt x="77470" y="20955"/>
                    <a:pt x="147320" y="20955"/>
                  </a:cubicBezTo>
                  <a:cubicBezTo>
                    <a:pt x="149987" y="20955"/>
                    <a:pt x="152400" y="21210"/>
                    <a:pt x="154940" y="21463"/>
                  </a:cubicBezTo>
                  <a:lnTo>
                    <a:pt x="156972" y="21590"/>
                  </a:lnTo>
                  <a:cubicBezTo>
                    <a:pt x="162433" y="21844"/>
                    <a:pt x="167132" y="17526"/>
                    <a:pt x="167386" y="12065"/>
                  </a:cubicBezTo>
                  <a:cubicBezTo>
                    <a:pt x="167386" y="12065"/>
                    <a:pt x="167386" y="11938"/>
                    <a:pt x="167386" y="11938"/>
                  </a:cubicBezTo>
                </a:path>
              </a:pathLst>
            </a:custGeom>
            <a:solidFill>
              <a:srgbClr val="FFFFFF"/>
            </a:solidFill>
          </p:spPr>
          <p:txBody>
            <a:bodyPr/>
            <a:lstStyle/>
            <a:p>
              <a:endParaRPr lang="en-US"/>
            </a:p>
          </p:txBody>
        </p:sp>
        <p:sp>
          <p:nvSpPr>
            <p:cNvPr id="14" name="Freeform 14"/>
            <p:cNvSpPr/>
            <p:nvPr/>
          </p:nvSpPr>
          <p:spPr>
            <a:xfrm>
              <a:off x="594614" y="2477389"/>
              <a:ext cx="202184" cy="201168"/>
            </a:xfrm>
            <a:custGeom>
              <a:avLst/>
              <a:gdLst/>
              <a:ahLst/>
              <a:cxnLst/>
              <a:rect l="l" t="t" r="r" b="b"/>
              <a:pathLst>
                <a:path w="202184" h="201168">
                  <a:moveTo>
                    <a:pt x="74930" y="73660"/>
                  </a:moveTo>
                  <a:lnTo>
                    <a:pt x="74930" y="111379"/>
                  </a:lnTo>
                  <a:lnTo>
                    <a:pt x="4318" y="181991"/>
                  </a:lnTo>
                  <a:cubicBezTo>
                    <a:pt x="127" y="186055"/>
                    <a:pt x="0" y="192659"/>
                    <a:pt x="4064" y="196850"/>
                  </a:cubicBezTo>
                  <a:cubicBezTo>
                    <a:pt x="8128" y="201041"/>
                    <a:pt x="14732" y="201168"/>
                    <a:pt x="18923" y="197104"/>
                  </a:cubicBezTo>
                  <a:cubicBezTo>
                    <a:pt x="19050" y="196977"/>
                    <a:pt x="19050" y="196977"/>
                    <a:pt x="19177" y="196850"/>
                  </a:cubicBezTo>
                  <a:lnTo>
                    <a:pt x="89789" y="126238"/>
                  </a:lnTo>
                  <a:lnTo>
                    <a:pt x="127508" y="126238"/>
                  </a:lnTo>
                  <a:cubicBezTo>
                    <a:pt x="130302" y="126238"/>
                    <a:pt x="132969" y="125095"/>
                    <a:pt x="135001" y="123190"/>
                  </a:cubicBezTo>
                  <a:lnTo>
                    <a:pt x="198120" y="59944"/>
                  </a:lnTo>
                  <a:cubicBezTo>
                    <a:pt x="202184" y="55880"/>
                    <a:pt x="202184" y="49149"/>
                    <a:pt x="198120" y="45085"/>
                  </a:cubicBezTo>
                  <a:cubicBezTo>
                    <a:pt x="196215" y="43180"/>
                    <a:pt x="193421" y="42037"/>
                    <a:pt x="190627" y="42037"/>
                  </a:cubicBezTo>
                  <a:lnTo>
                    <a:pt x="159131" y="42037"/>
                  </a:lnTo>
                  <a:lnTo>
                    <a:pt x="159131" y="10541"/>
                  </a:lnTo>
                  <a:cubicBezTo>
                    <a:pt x="159131" y="4699"/>
                    <a:pt x="154432" y="0"/>
                    <a:pt x="148590" y="0"/>
                  </a:cubicBezTo>
                  <a:cubicBezTo>
                    <a:pt x="145796" y="0"/>
                    <a:pt x="143129" y="1143"/>
                    <a:pt x="141097" y="3048"/>
                  </a:cubicBezTo>
                  <a:lnTo>
                    <a:pt x="77851" y="66294"/>
                  </a:lnTo>
                  <a:cubicBezTo>
                    <a:pt x="75819" y="68199"/>
                    <a:pt x="74803" y="70993"/>
                    <a:pt x="74803" y="73787"/>
                  </a:cubicBezTo>
                  <a:moveTo>
                    <a:pt x="95885" y="78105"/>
                  </a:moveTo>
                  <a:lnTo>
                    <a:pt x="138049" y="35941"/>
                  </a:lnTo>
                  <a:lnTo>
                    <a:pt x="138049" y="52705"/>
                  </a:lnTo>
                  <a:cubicBezTo>
                    <a:pt x="138049" y="58547"/>
                    <a:pt x="142748" y="63246"/>
                    <a:pt x="148590" y="63246"/>
                  </a:cubicBezTo>
                  <a:lnTo>
                    <a:pt x="165354" y="63246"/>
                  </a:lnTo>
                  <a:lnTo>
                    <a:pt x="123190" y="105410"/>
                  </a:lnTo>
                  <a:lnTo>
                    <a:pt x="96012" y="105410"/>
                  </a:lnTo>
                  <a:close/>
                </a:path>
              </a:pathLst>
            </a:custGeom>
            <a:solidFill>
              <a:srgbClr val="FFFFFF"/>
            </a:solidFill>
          </p:spPr>
          <p:txBody>
            <a:bodyPr/>
            <a:lstStyle/>
            <a:p>
              <a:endParaRPr lang="en-US"/>
            </a:p>
          </p:txBody>
        </p:sp>
      </p:grpSp>
      <p:grpSp>
        <p:nvGrpSpPr>
          <p:cNvPr id="15" name="Group 15"/>
          <p:cNvGrpSpPr>
            <a:grpSpLocks noChangeAspect="1"/>
          </p:cNvGrpSpPr>
          <p:nvPr/>
        </p:nvGrpSpPr>
        <p:grpSpPr>
          <a:xfrm>
            <a:off x="0" y="7917001"/>
            <a:ext cx="6752904" cy="2369999"/>
            <a:chOff x="0" y="0"/>
            <a:chExt cx="5402326" cy="1895996"/>
          </a:xfrm>
        </p:grpSpPr>
        <p:sp>
          <p:nvSpPr>
            <p:cNvPr id="16" name="Freeform 16"/>
            <p:cNvSpPr/>
            <p:nvPr/>
          </p:nvSpPr>
          <p:spPr>
            <a:xfrm>
              <a:off x="0" y="0"/>
              <a:ext cx="5402326" cy="1895983"/>
            </a:xfrm>
            <a:custGeom>
              <a:avLst/>
              <a:gdLst/>
              <a:ahLst/>
              <a:cxnLst/>
              <a:rect l="l" t="t" r="r" b="b"/>
              <a:pathLst>
                <a:path w="5402326" h="1895983">
                  <a:moveTo>
                    <a:pt x="0" y="1895983"/>
                  </a:moveTo>
                  <a:lnTo>
                    <a:pt x="5402326" y="1895983"/>
                  </a:lnTo>
                  <a:lnTo>
                    <a:pt x="5402326" y="0"/>
                  </a:lnTo>
                  <a:lnTo>
                    <a:pt x="0" y="0"/>
                  </a:lnTo>
                  <a:close/>
                </a:path>
              </a:pathLst>
            </a:custGeom>
            <a:solidFill>
              <a:srgbClr val="F6A01A"/>
            </a:solidFill>
          </p:spPr>
          <p:txBody>
            <a:bodyPr/>
            <a:lstStyle/>
            <a:p>
              <a:endParaRPr lang="en-US"/>
            </a:p>
          </p:txBody>
        </p:sp>
      </p:grpSp>
      <p:grpSp>
        <p:nvGrpSpPr>
          <p:cNvPr id="17" name="Group 17"/>
          <p:cNvGrpSpPr>
            <a:grpSpLocks noChangeAspect="1"/>
          </p:cNvGrpSpPr>
          <p:nvPr/>
        </p:nvGrpSpPr>
        <p:grpSpPr>
          <a:xfrm>
            <a:off x="857250" y="6218218"/>
            <a:ext cx="3206686" cy="24610"/>
            <a:chOff x="0" y="0"/>
            <a:chExt cx="2565349" cy="19685"/>
          </a:xfrm>
        </p:grpSpPr>
        <p:sp>
          <p:nvSpPr>
            <p:cNvPr id="18" name="Freeform 18"/>
            <p:cNvSpPr/>
            <p:nvPr/>
          </p:nvSpPr>
          <p:spPr>
            <a:xfrm>
              <a:off x="0" y="0"/>
              <a:ext cx="2565400" cy="19685"/>
            </a:xfrm>
            <a:custGeom>
              <a:avLst/>
              <a:gdLst/>
              <a:ahLst/>
              <a:cxnLst/>
              <a:rect l="l" t="t" r="r" b="b"/>
              <a:pathLst>
                <a:path w="2565400" h="19685">
                  <a:moveTo>
                    <a:pt x="0" y="0"/>
                  </a:moveTo>
                  <a:lnTo>
                    <a:pt x="2565400" y="0"/>
                  </a:lnTo>
                  <a:lnTo>
                    <a:pt x="2565400" y="19685"/>
                  </a:lnTo>
                  <a:lnTo>
                    <a:pt x="0" y="19685"/>
                  </a:lnTo>
                  <a:close/>
                </a:path>
              </a:pathLst>
            </a:custGeom>
            <a:solidFill>
              <a:srgbClr val="F6A01A"/>
            </a:solidFill>
          </p:spPr>
          <p:txBody>
            <a:bodyPr/>
            <a:lstStyle/>
            <a:p>
              <a:endParaRPr lang="en-US"/>
            </a:p>
          </p:txBody>
        </p:sp>
      </p:grpSp>
      <p:grpSp>
        <p:nvGrpSpPr>
          <p:cNvPr id="19" name="Group 19"/>
          <p:cNvGrpSpPr>
            <a:grpSpLocks noChangeAspect="1"/>
          </p:cNvGrpSpPr>
          <p:nvPr/>
        </p:nvGrpSpPr>
        <p:grpSpPr>
          <a:xfrm>
            <a:off x="893147" y="1447312"/>
            <a:ext cx="3206686" cy="24610"/>
            <a:chOff x="0" y="0"/>
            <a:chExt cx="2565349" cy="19685"/>
          </a:xfrm>
        </p:grpSpPr>
        <p:sp>
          <p:nvSpPr>
            <p:cNvPr id="20" name="Freeform 20"/>
            <p:cNvSpPr/>
            <p:nvPr/>
          </p:nvSpPr>
          <p:spPr>
            <a:xfrm>
              <a:off x="0" y="0"/>
              <a:ext cx="2565400" cy="19685"/>
            </a:xfrm>
            <a:custGeom>
              <a:avLst/>
              <a:gdLst/>
              <a:ahLst/>
              <a:cxnLst/>
              <a:rect l="l" t="t" r="r" b="b"/>
              <a:pathLst>
                <a:path w="2565400" h="19685">
                  <a:moveTo>
                    <a:pt x="0" y="0"/>
                  </a:moveTo>
                  <a:lnTo>
                    <a:pt x="2565400" y="0"/>
                  </a:lnTo>
                  <a:lnTo>
                    <a:pt x="2565400" y="19685"/>
                  </a:lnTo>
                  <a:lnTo>
                    <a:pt x="0" y="19685"/>
                  </a:lnTo>
                  <a:close/>
                </a:path>
              </a:pathLst>
            </a:custGeom>
            <a:solidFill>
              <a:srgbClr val="F6A01A"/>
            </a:solidFill>
          </p:spPr>
          <p:txBody>
            <a:bodyPr/>
            <a:lstStyle/>
            <a:p>
              <a:endParaRPr lang="en-US"/>
            </a:p>
          </p:txBody>
        </p:sp>
      </p:grpSp>
      <p:grpSp>
        <p:nvGrpSpPr>
          <p:cNvPr id="21" name="Group 21"/>
          <p:cNvGrpSpPr>
            <a:grpSpLocks noChangeAspect="1"/>
          </p:cNvGrpSpPr>
          <p:nvPr/>
        </p:nvGrpSpPr>
        <p:grpSpPr>
          <a:xfrm>
            <a:off x="777871" y="3061502"/>
            <a:ext cx="1074408" cy="1074396"/>
            <a:chOff x="0" y="0"/>
            <a:chExt cx="859523" cy="859523"/>
          </a:xfrm>
        </p:grpSpPr>
        <p:sp>
          <p:nvSpPr>
            <p:cNvPr id="22" name="Freeform 22"/>
            <p:cNvSpPr/>
            <p:nvPr/>
          </p:nvSpPr>
          <p:spPr>
            <a:xfrm>
              <a:off x="63500" y="62992"/>
              <a:ext cx="732790" cy="733298"/>
            </a:xfrm>
            <a:custGeom>
              <a:avLst/>
              <a:gdLst/>
              <a:ahLst/>
              <a:cxnLst/>
              <a:rect l="l" t="t" r="r" b="b"/>
              <a:pathLst>
                <a:path w="732790" h="733298">
                  <a:moveTo>
                    <a:pt x="721487" y="102108"/>
                  </a:moveTo>
                  <a:cubicBezTo>
                    <a:pt x="714629" y="97536"/>
                    <a:pt x="705866" y="96901"/>
                    <a:pt x="698246" y="100203"/>
                  </a:cubicBezTo>
                  <a:lnTo>
                    <a:pt x="694944" y="101727"/>
                  </a:lnTo>
                  <a:lnTo>
                    <a:pt x="665607" y="65151"/>
                  </a:lnTo>
                  <a:cubicBezTo>
                    <a:pt x="657352" y="54610"/>
                    <a:pt x="643890" y="49530"/>
                    <a:pt x="630682" y="51943"/>
                  </a:cubicBezTo>
                  <a:cubicBezTo>
                    <a:pt x="615569" y="54610"/>
                    <a:pt x="600583" y="58039"/>
                    <a:pt x="585978" y="61722"/>
                  </a:cubicBezTo>
                  <a:lnTo>
                    <a:pt x="585978" y="12700"/>
                  </a:lnTo>
                  <a:cubicBezTo>
                    <a:pt x="585978" y="9017"/>
                    <a:pt x="584327" y="5588"/>
                    <a:pt x="581533" y="3302"/>
                  </a:cubicBezTo>
                  <a:cubicBezTo>
                    <a:pt x="578739" y="1016"/>
                    <a:pt x="575056" y="0"/>
                    <a:pt x="571500" y="635"/>
                  </a:cubicBezTo>
                  <a:cubicBezTo>
                    <a:pt x="437769" y="25781"/>
                    <a:pt x="385953" y="101727"/>
                    <a:pt x="366268" y="150241"/>
                  </a:cubicBezTo>
                  <a:cubicBezTo>
                    <a:pt x="346456" y="101600"/>
                    <a:pt x="294640" y="25781"/>
                    <a:pt x="160909" y="635"/>
                  </a:cubicBezTo>
                  <a:cubicBezTo>
                    <a:pt x="157353" y="0"/>
                    <a:pt x="153670" y="889"/>
                    <a:pt x="150876" y="3302"/>
                  </a:cubicBezTo>
                  <a:cubicBezTo>
                    <a:pt x="148082" y="5715"/>
                    <a:pt x="146431" y="9017"/>
                    <a:pt x="146431" y="12700"/>
                  </a:cubicBezTo>
                  <a:lnTo>
                    <a:pt x="146431" y="61722"/>
                  </a:lnTo>
                  <a:cubicBezTo>
                    <a:pt x="131826" y="57912"/>
                    <a:pt x="116840" y="54610"/>
                    <a:pt x="101727" y="51943"/>
                  </a:cubicBezTo>
                  <a:cubicBezTo>
                    <a:pt x="88519" y="49657"/>
                    <a:pt x="75184" y="54737"/>
                    <a:pt x="66802" y="65278"/>
                  </a:cubicBezTo>
                  <a:lnTo>
                    <a:pt x="37592" y="101854"/>
                  </a:lnTo>
                  <a:lnTo>
                    <a:pt x="34163" y="100330"/>
                  </a:lnTo>
                  <a:cubicBezTo>
                    <a:pt x="26670" y="97028"/>
                    <a:pt x="17907" y="97663"/>
                    <a:pt x="11049" y="102235"/>
                  </a:cubicBezTo>
                  <a:cubicBezTo>
                    <a:pt x="4191" y="106807"/>
                    <a:pt x="0" y="114300"/>
                    <a:pt x="0" y="122555"/>
                  </a:cubicBezTo>
                  <a:lnTo>
                    <a:pt x="0" y="584327"/>
                  </a:lnTo>
                  <a:cubicBezTo>
                    <a:pt x="0" y="593979"/>
                    <a:pt x="5715" y="602742"/>
                    <a:pt x="14605" y="606679"/>
                  </a:cubicBezTo>
                  <a:lnTo>
                    <a:pt x="295402" y="730250"/>
                  </a:lnTo>
                  <a:cubicBezTo>
                    <a:pt x="302260" y="733298"/>
                    <a:pt x="310134" y="732917"/>
                    <a:pt x="316611" y="729234"/>
                  </a:cubicBezTo>
                  <a:cubicBezTo>
                    <a:pt x="320548" y="731774"/>
                    <a:pt x="324993" y="733044"/>
                    <a:pt x="329692" y="733044"/>
                  </a:cubicBezTo>
                  <a:lnTo>
                    <a:pt x="402971" y="733044"/>
                  </a:lnTo>
                  <a:cubicBezTo>
                    <a:pt x="407543" y="733044"/>
                    <a:pt x="412115" y="731647"/>
                    <a:pt x="416052" y="729234"/>
                  </a:cubicBezTo>
                  <a:cubicBezTo>
                    <a:pt x="419481" y="731139"/>
                    <a:pt x="423418" y="732282"/>
                    <a:pt x="427482" y="732282"/>
                  </a:cubicBezTo>
                  <a:cubicBezTo>
                    <a:pt x="430911" y="732282"/>
                    <a:pt x="434213" y="731520"/>
                    <a:pt x="437388" y="730250"/>
                  </a:cubicBezTo>
                  <a:lnTo>
                    <a:pt x="718185" y="606679"/>
                  </a:lnTo>
                  <a:cubicBezTo>
                    <a:pt x="727075" y="602742"/>
                    <a:pt x="732790" y="593979"/>
                    <a:pt x="732790" y="584327"/>
                  </a:cubicBezTo>
                  <a:lnTo>
                    <a:pt x="732790" y="122555"/>
                  </a:lnTo>
                  <a:cubicBezTo>
                    <a:pt x="732790" y="114300"/>
                    <a:pt x="728599" y="106553"/>
                    <a:pt x="721741" y="102108"/>
                  </a:cubicBezTo>
                  <a:close/>
                  <a:moveTo>
                    <a:pt x="635000" y="75946"/>
                  </a:moveTo>
                  <a:cubicBezTo>
                    <a:pt x="639318" y="75311"/>
                    <a:pt x="643763" y="76962"/>
                    <a:pt x="646557" y="80391"/>
                  </a:cubicBezTo>
                  <a:lnTo>
                    <a:pt x="671830" y="111887"/>
                  </a:lnTo>
                  <a:lnTo>
                    <a:pt x="417576" y="223774"/>
                  </a:lnTo>
                  <a:cubicBezTo>
                    <a:pt x="417195" y="223901"/>
                    <a:pt x="416941" y="224155"/>
                    <a:pt x="416560" y="224409"/>
                  </a:cubicBezTo>
                  <a:cubicBezTo>
                    <a:pt x="412496" y="221742"/>
                    <a:pt x="407797" y="220218"/>
                    <a:pt x="402971" y="220218"/>
                  </a:cubicBezTo>
                  <a:lnTo>
                    <a:pt x="378460" y="220218"/>
                  </a:lnTo>
                  <a:lnTo>
                    <a:pt x="378460" y="196723"/>
                  </a:lnTo>
                  <a:lnTo>
                    <a:pt x="378460" y="196215"/>
                  </a:lnTo>
                  <a:cubicBezTo>
                    <a:pt x="383540" y="179070"/>
                    <a:pt x="485140" y="102616"/>
                    <a:pt x="635000" y="75819"/>
                  </a:cubicBezTo>
                  <a:moveTo>
                    <a:pt x="402844" y="244729"/>
                  </a:moveTo>
                  <a:lnTo>
                    <a:pt x="402844" y="246253"/>
                  </a:lnTo>
                  <a:lnTo>
                    <a:pt x="402844" y="293624"/>
                  </a:lnTo>
                  <a:lnTo>
                    <a:pt x="329692" y="293624"/>
                  </a:lnTo>
                  <a:lnTo>
                    <a:pt x="329692" y="244729"/>
                  </a:lnTo>
                  <a:close/>
                  <a:moveTo>
                    <a:pt x="329565" y="318008"/>
                  </a:moveTo>
                  <a:lnTo>
                    <a:pt x="402844" y="318008"/>
                  </a:lnTo>
                  <a:lnTo>
                    <a:pt x="402844" y="342392"/>
                  </a:lnTo>
                  <a:lnTo>
                    <a:pt x="329692" y="342392"/>
                  </a:lnTo>
                  <a:close/>
                  <a:moveTo>
                    <a:pt x="329565" y="366903"/>
                  </a:moveTo>
                  <a:lnTo>
                    <a:pt x="402844" y="366903"/>
                  </a:lnTo>
                  <a:lnTo>
                    <a:pt x="402844" y="586613"/>
                  </a:lnTo>
                  <a:lnTo>
                    <a:pt x="329692" y="586613"/>
                  </a:lnTo>
                  <a:close/>
                  <a:moveTo>
                    <a:pt x="329565" y="611124"/>
                  </a:moveTo>
                  <a:lnTo>
                    <a:pt x="402844" y="611124"/>
                  </a:lnTo>
                  <a:lnTo>
                    <a:pt x="402844" y="635508"/>
                  </a:lnTo>
                  <a:lnTo>
                    <a:pt x="329692" y="635508"/>
                  </a:lnTo>
                  <a:close/>
                  <a:moveTo>
                    <a:pt x="561594" y="27686"/>
                  </a:moveTo>
                  <a:lnTo>
                    <a:pt x="561594" y="68453"/>
                  </a:lnTo>
                  <a:cubicBezTo>
                    <a:pt x="501777" y="85598"/>
                    <a:pt x="445135" y="112395"/>
                    <a:pt x="393954" y="147828"/>
                  </a:cubicBezTo>
                  <a:cubicBezTo>
                    <a:pt x="413893" y="106807"/>
                    <a:pt x="459232" y="50927"/>
                    <a:pt x="561594" y="27686"/>
                  </a:cubicBezTo>
                  <a:moveTo>
                    <a:pt x="170942" y="27686"/>
                  </a:moveTo>
                  <a:cubicBezTo>
                    <a:pt x="273177" y="50927"/>
                    <a:pt x="318643" y="106680"/>
                    <a:pt x="338582" y="147828"/>
                  </a:cubicBezTo>
                  <a:cubicBezTo>
                    <a:pt x="287401" y="112395"/>
                    <a:pt x="230759" y="85598"/>
                    <a:pt x="170942" y="68453"/>
                  </a:cubicBezTo>
                  <a:close/>
                  <a:moveTo>
                    <a:pt x="85979" y="80391"/>
                  </a:moveTo>
                  <a:cubicBezTo>
                    <a:pt x="88773" y="76962"/>
                    <a:pt x="93091" y="75184"/>
                    <a:pt x="97536" y="75946"/>
                  </a:cubicBezTo>
                  <a:cubicBezTo>
                    <a:pt x="247142" y="102743"/>
                    <a:pt x="348488" y="178816"/>
                    <a:pt x="353949" y="195453"/>
                  </a:cubicBezTo>
                  <a:lnTo>
                    <a:pt x="354076" y="196723"/>
                  </a:lnTo>
                  <a:lnTo>
                    <a:pt x="354076" y="220218"/>
                  </a:lnTo>
                  <a:lnTo>
                    <a:pt x="329692" y="220218"/>
                  </a:lnTo>
                  <a:cubicBezTo>
                    <a:pt x="324866" y="220218"/>
                    <a:pt x="320167" y="221615"/>
                    <a:pt x="316103" y="224409"/>
                  </a:cubicBezTo>
                  <a:cubicBezTo>
                    <a:pt x="315722" y="224282"/>
                    <a:pt x="315468" y="223901"/>
                    <a:pt x="315087" y="223774"/>
                  </a:cubicBezTo>
                  <a:lnTo>
                    <a:pt x="60706" y="111887"/>
                  </a:lnTo>
                  <a:close/>
                  <a:moveTo>
                    <a:pt x="24384" y="584327"/>
                  </a:moveTo>
                  <a:lnTo>
                    <a:pt x="24384" y="122555"/>
                  </a:lnTo>
                  <a:lnTo>
                    <a:pt x="305181" y="246126"/>
                  </a:lnTo>
                  <a:lnTo>
                    <a:pt x="305181" y="707771"/>
                  </a:lnTo>
                  <a:close/>
                  <a:moveTo>
                    <a:pt x="329565" y="659892"/>
                  </a:moveTo>
                  <a:lnTo>
                    <a:pt x="402844" y="659892"/>
                  </a:lnTo>
                  <a:lnTo>
                    <a:pt x="402844" y="708787"/>
                  </a:lnTo>
                  <a:lnTo>
                    <a:pt x="329692" y="708787"/>
                  </a:lnTo>
                  <a:close/>
                  <a:moveTo>
                    <a:pt x="427228" y="707898"/>
                  </a:moveTo>
                  <a:lnTo>
                    <a:pt x="427228" y="246126"/>
                  </a:lnTo>
                  <a:lnTo>
                    <a:pt x="708025" y="122555"/>
                  </a:lnTo>
                  <a:lnTo>
                    <a:pt x="708025" y="584327"/>
                  </a:lnTo>
                  <a:close/>
                </a:path>
              </a:pathLst>
            </a:custGeom>
            <a:solidFill>
              <a:srgbClr val="FFFFFF"/>
            </a:solidFill>
          </p:spPr>
          <p:txBody>
            <a:bodyPr/>
            <a:lstStyle/>
            <a:p>
              <a:endParaRPr lang="en-US"/>
            </a:p>
          </p:txBody>
        </p:sp>
        <p:sp>
          <p:nvSpPr>
            <p:cNvPr id="23" name="Freeform 23"/>
            <p:cNvSpPr/>
            <p:nvPr/>
          </p:nvSpPr>
          <p:spPr>
            <a:xfrm>
              <a:off x="515239" y="270383"/>
              <a:ext cx="232029" cy="245364"/>
            </a:xfrm>
            <a:custGeom>
              <a:avLst/>
              <a:gdLst/>
              <a:ahLst/>
              <a:cxnLst/>
              <a:rect l="l" t="t" r="r" b="b"/>
              <a:pathLst>
                <a:path w="232029" h="245364">
                  <a:moveTo>
                    <a:pt x="226314" y="2540"/>
                  </a:moveTo>
                  <a:cubicBezTo>
                    <a:pt x="222758" y="254"/>
                    <a:pt x="218313" y="0"/>
                    <a:pt x="214503" y="1778"/>
                  </a:cubicBezTo>
                  <a:lnTo>
                    <a:pt x="6985" y="99441"/>
                  </a:lnTo>
                  <a:cubicBezTo>
                    <a:pt x="2667" y="101473"/>
                    <a:pt x="0" y="105791"/>
                    <a:pt x="0" y="110490"/>
                  </a:cubicBezTo>
                  <a:lnTo>
                    <a:pt x="0" y="232537"/>
                  </a:lnTo>
                  <a:cubicBezTo>
                    <a:pt x="0" y="236728"/>
                    <a:pt x="2159" y="240665"/>
                    <a:pt x="5715" y="242824"/>
                  </a:cubicBezTo>
                  <a:cubicBezTo>
                    <a:pt x="9271" y="244983"/>
                    <a:pt x="13716" y="245364"/>
                    <a:pt x="17526" y="243586"/>
                  </a:cubicBezTo>
                  <a:lnTo>
                    <a:pt x="225044" y="145923"/>
                  </a:lnTo>
                  <a:cubicBezTo>
                    <a:pt x="229362" y="143891"/>
                    <a:pt x="232029" y="139573"/>
                    <a:pt x="232029" y="134874"/>
                  </a:cubicBezTo>
                  <a:lnTo>
                    <a:pt x="232029" y="12827"/>
                  </a:lnTo>
                  <a:cubicBezTo>
                    <a:pt x="232029" y="8636"/>
                    <a:pt x="229870" y="4699"/>
                    <a:pt x="226314" y="2540"/>
                  </a:cubicBezTo>
                  <a:moveTo>
                    <a:pt x="207518" y="127127"/>
                  </a:moveTo>
                  <a:lnTo>
                    <a:pt x="24384" y="213360"/>
                  </a:lnTo>
                  <a:lnTo>
                    <a:pt x="24384" y="118237"/>
                  </a:lnTo>
                  <a:lnTo>
                    <a:pt x="207518" y="32004"/>
                  </a:lnTo>
                  <a:close/>
                </a:path>
              </a:pathLst>
            </a:custGeom>
            <a:solidFill>
              <a:srgbClr val="FFFFFF"/>
            </a:solidFill>
          </p:spPr>
          <p:txBody>
            <a:bodyPr/>
            <a:lstStyle/>
            <a:p>
              <a:endParaRPr lang="en-US"/>
            </a:p>
          </p:txBody>
        </p:sp>
        <p:sp>
          <p:nvSpPr>
            <p:cNvPr id="24" name="Freeform 24"/>
            <p:cNvSpPr/>
            <p:nvPr/>
          </p:nvSpPr>
          <p:spPr>
            <a:xfrm>
              <a:off x="112395" y="270510"/>
              <a:ext cx="231902" cy="244729"/>
            </a:xfrm>
            <a:custGeom>
              <a:avLst/>
              <a:gdLst/>
              <a:ahLst/>
              <a:cxnLst/>
              <a:rect l="l" t="t" r="r" b="b"/>
              <a:pathLst>
                <a:path w="231902" h="244729">
                  <a:moveTo>
                    <a:pt x="224917" y="99441"/>
                  </a:moveTo>
                  <a:lnTo>
                    <a:pt x="17399" y="1778"/>
                  </a:lnTo>
                  <a:cubicBezTo>
                    <a:pt x="13589" y="0"/>
                    <a:pt x="9144" y="254"/>
                    <a:pt x="5715" y="2540"/>
                  </a:cubicBezTo>
                  <a:cubicBezTo>
                    <a:pt x="2286" y="4826"/>
                    <a:pt x="0" y="8636"/>
                    <a:pt x="0" y="12827"/>
                  </a:cubicBezTo>
                  <a:lnTo>
                    <a:pt x="0" y="134874"/>
                  </a:lnTo>
                  <a:cubicBezTo>
                    <a:pt x="0" y="139573"/>
                    <a:pt x="2667" y="143891"/>
                    <a:pt x="6985" y="145923"/>
                  </a:cubicBezTo>
                  <a:lnTo>
                    <a:pt x="214503" y="243586"/>
                  </a:lnTo>
                  <a:cubicBezTo>
                    <a:pt x="216154" y="244348"/>
                    <a:pt x="217932" y="244729"/>
                    <a:pt x="219710" y="244729"/>
                  </a:cubicBezTo>
                  <a:cubicBezTo>
                    <a:pt x="226441" y="244729"/>
                    <a:pt x="231902" y="239268"/>
                    <a:pt x="231902" y="232537"/>
                  </a:cubicBezTo>
                  <a:lnTo>
                    <a:pt x="231902" y="110363"/>
                  </a:lnTo>
                  <a:cubicBezTo>
                    <a:pt x="231902" y="105664"/>
                    <a:pt x="229108" y="101346"/>
                    <a:pt x="224917" y="99441"/>
                  </a:cubicBezTo>
                  <a:close/>
                  <a:moveTo>
                    <a:pt x="207518" y="213233"/>
                  </a:moveTo>
                  <a:lnTo>
                    <a:pt x="24384" y="127127"/>
                  </a:lnTo>
                  <a:lnTo>
                    <a:pt x="24384" y="32004"/>
                  </a:lnTo>
                  <a:lnTo>
                    <a:pt x="207518" y="118110"/>
                  </a:lnTo>
                  <a:close/>
                </a:path>
              </a:pathLst>
            </a:custGeom>
            <a:solidFill>
              <a:srgbClr val="FFFFFF"/>
            </a:solidFill>
          </p:spPr>
          <p:txBody>
            <a:bodyPr/>
            <a:lstStyle/>
            <a:p>
              <a:endParaRPr lang="en-US"/>
            </a:p>
          </p:txBody>
        </p:sp>
        <p:sp>
          <p:nvSpPr>
            <p:cNvPr id="25" name="Freeform 25"/>
            <p:cNvSpPr/>
            <p:nvPr/>
          </p:nvSpPr>
          <p:spPr>
            <a:xfrm>
              <a:off x="112014" y="453517"/>
              <a:ext cx="234061" cy="124587"/>
            </a:xfrm>
            <a:custGeom>
              <a:avLst/>
              <a:gdLst/>
              <a:ahLst/>
              <a:cxnLst/>
              <a:rect l="l" t="t" r="r" b="b"/>
              <a:pathLst>
                <a:path w="234061" h="124587">
                  <a:moveTo>
                    <a:pt x="225298" y="99568"/>
                  </a:moveTo>
                  <a:lnTo>
                    <a:pt x="17780" y="1905"/>
                  </a:lnTo>
                  <a:cubicBezTo>
                    <a:pt x="13843" y="0"/>
                    <a:pt x="9144" y="508"/>
                    <a:pt x="5588" y="2921"/>
                  </a:cubicBezTo>
                  <a:cubicBezTo>
                    <a:pt x="2032" y="5334"/>
                    <a:pt x="0" y="9652"/>
                    <a:pt x="381" y="13970"/>
                  </a:cubicBezTo>
                  <a:cubicBezTo>
                    <a:pt x="762" y="18288"/>
                    <a:pt x="3429" y="22098"/>
                    <a:pt x="7366" y="24003"/>
                  </a:cubicBezTo>
                  <a:lnTo>
                    <a:pt x="214884" y="121666"/>
                  </a:lnTo>
                  <a:cubicBezTo>
                    <a:pt x="220980" y="124587"/>
                    <a:pt x="228219" y="121920"/>
                    <a:pt x="231140" y="115824"/>
                  </a:cubicBezTo>
                  <a:cubicBezTo>
                    <a:pt x="234061" y="109728"/>
                    <a:pt x="231394" y="102489"/>
                    <a:pt x="225298" y="99568"/>
                  </a:cubicBezTo>
                  <a:close/>
                </a:path>
              </a:pathLst>
            </a:custGeom>
            <a:solidFill>
              <a:srgbClr val="FFFFFF"/>
            </a:solidFill>
          </p:spPr>
          <p:txBody>
            <a:bodyPr/>
            <a:lstStyle/>
            <a:p>
              <a:endParaRPr lang="en-US"/>
            </a:p>
          </p:txBody>
        </p:sp>
        <p:sp>
          <p:nvSpPr>
            <p:cNvPr id="26" name="Freeform 26"/>
            <p:cNvSpPr/>
            <p:nvPr/>
          </p:nvSpPr>
          <p:spPr>
            <a:xfrm>
              <a:off x="136398" y="525907"/>
              <a:ext cx="183769" cy="100584"/>
            </a:xfrm>
            <a:custGeom>
              <a:avLst/>
              <a:gdLst/>
              <a:ahLst/>
              <a:cxnLst/>
              <a:rect l="l" t="t" r="r" b="b"/>
              <a:pathLst>
                <a:path w="183769" h="100584">
                  <a:moveTo>
                    <a:pt x="176149" y="76581"/>
                  </a:moveTo>
                  <a:lnTo>
                    <a:pt x="18034" y="2032"/>
                  </a:lnTo>
                  <a:cubicBezTo>
                    <a:pt x="14097" y="0"/>
                    <a:pt x="9398" y="381"/>
                    <a:pt x="5715" y="2921"/>
                  </a:cubicBezTo>
                  <a:cubicBezTo>
                    <a:pt x="2032" y="5461"/>
                    <a:pt x="0" y="9779"/>
                    <a:pt x="508" y="14097"/>
                  </a:cubicBezTo>
                  <a:cubicBezTo>
                    <a:pt x="1016" y="18415"/>
                    <a:pt x="3683" y="22352"/>
                    <a:pt x="7747" y="24130"/>
                  </a:cubicBezTo>
                  <a:lnTo>
                    <a:pt x="165862" y="98679"/>
                  </a:lnTo>
                  <a:cubicBezTo>
                    <a:pt x="169799" y="100584"/>
                    <a:pt x="174498" y="100330"/>
                    <a:pt x="178181" y="97790"/>
                  </a:cubicBezTo>
                  <a:cubicBezTo>
                    <a:pt x="181864" y="95250"/>
                    <a:pt x="183769" y="91059"/>
                    <a:pt x="183388" y="86614"/>
                  </a:cubicBezTo>
                  <a:cubicBezTo>
                    <a:pt x="183007" y="82169"/>
                    <a:pt x="180213" y="78359"/>
                    <a:pt x="176149" y="76581"/>
                  </a:cubicBezTo>
                  <a:close/>
                </a:path>
              </a:pathLst>
            </a:custGeom>
            <a:solidFill>
              <a:srgbClr val="FFFFFF"/>
            </a:solidFill>
          </p:spPr>
          <p:txBody>
            <a:bodyPr/>
            <a:lstStyle/>
            <a:p>
              <a:endParaRPr lang="en-US"/>
            </a:p>
          </p:txBody>
        </p:sp>
        <p:sp>
          <p:nvSpPr>
            <p:cNvPr id="27" name="Freeform 27"/>
            <p:cNvSpPr/>
            <p:nvPr/>
          </p:nvSpPr>
          <p:spPr>
            <a:xfrm>
              <a:off x="514858" y="452501"/>
              <a:ext cx="234061" cy="124587"/>
            </a:xfrm>
            <a:custGeom>
              <a:avLst/>
              <a:gdLst/>
              <a:ahLst/>
              <a:cxnLst/>
              <a:rect l="l" t="t" r="r" b="b"/>
              <a:pathLst>
                <a:path w="234061" h="124587">
                  <a:moveTo>
                    <a:pt x="214884" y="2921"/>
                  </a:moveTo>
                  <a:lnTo>
                    <a:pt x="7366" y="100584"/>
                  </a:lnTo>
                  <a:cubicBezTo>
                    <a:pt x="3429" y="102489"/>
                    <a:pt x="762" y="106299"/>
                    <a:pt x="381" y="110617"/>
                  </a:cubicBezTo>
                  <a:cubicBezTo>
                    <a:pt x="0" y="114935"/>
                    <a:pt x="2032" y="119126"/>
                    <a:pt x="5588" y="121666"/>
                  </a:cubicBezTo>
                  <a:cubicBezTo>
                    <a:pt x="9144" y="124206"/>
                    <a:pt x="13843" y="124587"/>
                    <a:pt x="17780" y="122682"/>
                  </a:cubicBezTo>
                  <a:lnTo>
                    <a:pt x="225298" y="25019"/>
                  </a:lnTo>
                  <a:cubicBezTo>
                    <a:pt x="231394" y="22098"/>
                    <a:pt x="234061" y="14859"/>
                    <a:pt x="231140" y="8763"/>
                  </a:cubicBezTo>
                  <a:cubicBezTo>
                    <a:pt x="228219" y="2667"/>
                    <a:pt x="220980" y="0"/>
                    <a:pt x="214884" y="2921"/>
                  </a:cubicBezTo>
                </a:path>
              </a:pathLst>
            </a:custGeom>
            <a:solidFill>
              <a:srgbClr val="FFFFFF"/>
            </a:solidFill>
          </p:spPr>
          <p:txBody>
            <a:bodyPr/>
            <a:lstStyle/>
            <a:p>
              <a:endParaRPr lang="en-US"/>
            </a:p>
          </p:txBody>
        </p:sp>
        <p:sp>
          <p:nvSpPr>
            <p:cNvPr id="28" name="Freeform 28"/>
            <p:cNvSpPr/>
            <p:nvPr/>
          </p:nvSpPr>
          <p:spPr>
            <a:xfrm>
              <a:off x="538480" y="526034"/>
              <a:ext cx="184658" cy="101219"/>
            </a:xfrm>
            <a:custGeom>
              <a:avLst/>
              <a:gdLst/>
              <a:ahLst/>
              <a:cxnLst/>
              <a:rect l="l" t="t" r="r" b="b"/>
              <a:pathLst>
                <a:path w="184658" h="101219">
                  <a:moveTo>
                    <a:pt x="166624" y="1905"/>
                  </a:moveTo>
                  <a:lnTo>
                    <a:pt x="8509" y="76454"/>
                  </a:lnTo>
                  <a:cubicBezTo>
                    <a:pt x="2540" y="79375"/>
                    <a:pt x="0" y="86614"/>
                    <a:pt x="2921" y="92583"/>
                  </a:cubicBezTo>
                  <a:cubicBezTo>
                    <a:pt x="5842" y="98552"/>
                    <a:pt x="12827" y="101219"/>
                    <a:pt x="18923" y="98552"/>
                  </a:cubicBezTo>
                  <a:lnTo>
                    <a:pt x="177038" y="24130"/>
                  </a:lnTo>
                  <a:cubicBezTo>
                    <a:pt x="181102" y="22352"/>
                    <a:pt x="183896" y="18542"/>
                    <a:pt x="184277" y="14097"/>
                  </a:cubicBezTo>
                  <a:cubicBezTo>
                    <a:pt x="184658" y="9652"/>
                    <a:pt x="182626" y="5334"/>
                    <a:pt x="178943" y="2794"/>
                  </a:cubicBezTo>
                  <a:cubicBezTo>
                    <a:pt x="175260" y="254"/>
                    <a:pt x="170561" y="0"/>
                    <a:pt x="166624" y="2032"/>
                  </a:cubicBezTo>
                  <a:close/>
                </a:path>
              </a:pathLst>
            </a:custGeom>
            <a:solidFill>
              <a:srgbClr val="FFFFFF"/>
            </a:solidFill>
          </p:spPr>
          <p:txBody>
            <a:bodyPr/>
            <a:lstStyle/>
            <a:p>
              <a:endParaRPr lang="en-US"/>
            </a:p>
          </p:txBody>
        </p:sp>
      </p:grpSp>
      <p:grpSp>
        <p:nvGrpSpPr>
          <p:cNvPr id="29" name="Group 29"/>
          <p:cNvGrpSpPr>
            <a:grpSpLocks noChangeAspect="1"/>
          </p:cNvGrpSpPr>
          <p:nvPr/>
        </p:nvGrpSpPr>
        <p:grpSpPr>
          <a:xfrm>
            <a:off x="10856345" y="8234660"/>
            <a:ext cx="7511034" cy="2131707"/>
            <a:chOff x="0" y="0"/>
            <a:chExt cx="6008827" cy="1705369"/>
          </a:xfrm>
        </p:grpSpPr>
        <p:sp>
          <p:nvSpPr>
            <p:cNvPr id="30" name="Freeform 30"/>
            <p:cNvSpPr/>
            <p:nvPr/>
          </p:nvSpPr>
          <p:spPr>
            <a:xfrm>
              <a:off x="63500" y="63500"/>
              <a:ext cx="5881878" cy="1578356"/>
            </a:xfrm>
            <a:custGeom>
              <a:avLst/>
              <a:gdLst/>
              <a:ahLst/>
              <a:cxnLst/>
              <a:rect l="l" t="t" r="r" b="b"/>
              <a:pathLst>
                <a:path w="5881878" h="1578356">
                  <a:moveTo>
                    <a:pt x="0" y="1578356"/>
                  </a:moveTo>
                  <a:lnTo>
                    <a:pt x="5881878" y="1578356"/>
                  </a:lnTo>
                  <a:lnTo>
                    <a:pt x="5881878" y="0"/>
                  </a:lnTo>
                  <a:lnTo>
                    <a:pt x="0" y="0"/>
                  </a:lnTo>
                  <a:close/>
                </a:path>
              </a:pathLst>
            </a:custGeom>
            <a:solidFill>
              <a:srgbClr val="00446A"/>
            </a:solidFill>
          </p:spPr>
          <p:txBody>
            <a:bodyPr/>
            <a:lstStyle/>
            <a:p>
              <a:endParaRPr lang="en-US"/>
            </a:p>
          </p:txBody>
        </p:sp>
        <p:sp>
          <p:nvSpPr>
            <p:cNvPr id="31" name="Freeform 31"/>
            <p:cNvSpPr/>
            <p:nvPr/>
          </p:nvSpPr>
          <p:spPr>
            <a:xfrm>
              <a:off x="328295" y="673227"/>
              <a:ext cx="689737" cy="690372"/>
            </a:xfrm>
            <a:custGeom>
              <a:avLst/>
              <a:gdLst/>
              <a:ahLst/>
              <a:cxnLst/>
              <a:rect l="l" t="t" r="r" b="b"/>
              <a:pathLst>
                <a:path w="689737" h="690372">
                  <a:moveTo>
                    <a:pt x="689737" y="579374"/>
                  </a:moveTo>
                  <a:cubicBezTo>
                    <a:pt x="689737" y="550037"/>
                    <a:pt x="678307" y="522605"/>
                    <a:pt x="657606" y="501904"/>
                  </a:cubicBezTo>
                  <a:cubicBezTo>
                    <a:pt x="636905" y="481203"/>
                    <a:pt x="609473" y="469773"/>
                    <a:pt x="580136" y="469773"/>
                  </a:cubicBezTo>
                  <a:cubicBezTo>
                    <a:pt x="554609" y="469773"/>
                    <a:pt x="530352" y="478536"/>
                    <a:pt x="510794" y="494538"/>
                  </a:cubicBezTo>
                  <a:lnTo>
                    <a:pt x="436880" y="420624"/>
                  </a:lnTo>
                  <a:cubicBezTo>
                    <a:pt x="470408" y="379857"/>
                    <a:pt x="470408" y="320548"/>
                    <a:pt x="436880" y="279781"/>
                  </a:cubicBezTo>
                  <a:lnTo>
                    <a:pt x="509651" y="207010"/>
                  </a:lnTo>
                  <a:cubicBezTo>
                    <a:pt x="527050" y="221107"/>
                    <a:pt x="547878" y="229108"/>
                    <a:pt x="569087" y="231013"/>
                  </a:cubicBezTo>
                  <a:lnTo>
                    <a:pt x="569087" y="301752"/>
                  </a:lnTo>
                  <a:cubicBezTo>
                    <a:pt x="546989" y="306705"/>
                    <a:pt x="530479" y="326517"/>
                    <a:pt x="530479" y="350139"/>
                  </a:cubicBezTo>
                  <a:cubicBezTo>
                    <a:pt x="530479" y="377444"/>
                    <a:pt x="552704" y="399669"/>
                    <a:pt x="580136" y="399669"/>
                  </a:cubicBezTo>
                  <a:cubicBezTo>
                    <a:pt x="607568" y="399669"/>
                    <a:pt x="629666" y="377444"/>
                    <a:pt x="629666" y="350139"/>
                  </a:cubicBezTo>
                  <a:cubicBezTo>
                    <a:pt x="629666" y="326517"/>
                    <a:pt x="613156" y="306832"/>
                    <a:pt x="591058" y="301752"/>
                  </a:cubicBezTo>
                  <a:lnTo>
                    <a:pt x="591058" y="230886"/>
                  </a:lnTo>
                  <a:cubicBezTo>
                    <a:pt x="612267" y="228600"/>
                    <a:pt x="632968" y="220218"/>
                    <a:pt x="650113" y="205740"/>
                  </a:cubicBezTo>
                  <a:cubicBezTo>
                    <a:pt x="650367" y="205486"/>
                    <a:pt x="650621" y="205359"/>
                    <a:pt x="650875" y="205105"/>
                  </a:cubicBezTo>
                  <a:cubicBezTo>
                    <a:pt x="653034" y="203200"/>
                    <a:pt x="655193" y="201295"/>
                    <a:pt x="657225" y="199263"/>
                  </a:cubicBezTo>
                  <a:cubicBezTo>
                    <a:pt x="678053" y="178435"/>
                    <a:pt x="689610" y="150622"/>
                    <a:pt x="689610" y="121158"/>
                  </a:cubicBezTo>
                  <a:cubicBezTo>
                    <a:pt x="689610" y="91694"/>
                    <a:pt x="678053" y="63881"/>
                    <a:pt x="657225" y="43053"/>
                  </a:cubicBezTo>
                  <a:cubicBezTo>
                    <a:pt x="614172" y="0"/>
                    <a:pt x="543941" y="0"/>
                    <a:pt x="500888" y="43053"/>
                  </a:cubicBezTo>
                  <a:cubicBezTo>
                    <a:pt x="480060" y="63881"/>
                    <a:pt x="468503" y="91694"/>
                    <a:pt x="468503" y="121158"/>
                  </a:cubicBezTo>
                  <a:cubicBezTo>
                    <a:pt x="468503" y="147193"/>
                    <a:pt x="477520" y="171958"/>
                    <a:pt x="493903" y="191643"/>
                  </a:cubicBezTo>
                  <a:lnTo>
                    <a:pt x="421259" y="264287"/>
                  </a:lnTo>
                  <a:cubicBezTo>
                    <a:pt x="380492" y="230759"/>
                    <a:pt x="321183" y="230759"/>
                    <a:pt x="280416" y="264287"/>
                  </a:cubicBezTo>
                  <a:lnTo>
                    <a:pt x="207899" y="191643"/>
                  </a:lnTo>
                  <a:cubicBezTo>
                    <a:pt x="221996" y="174752"/>
                    <a:pt x="230505" y="154305"/>
                    <a:pt x="232791" y="132588"/>
                  </a:cubicBezTo>
                  <a:lnTo>
                    <a:pt x="302895" y="132842"/>
                  </a:lnTo>
                  <a:cubicBezTo>
                    <a:pt x="308229" y="154559"/>
                    <a:pt x="327787" y="170688"/>
                    <a:pt x="351028" y="170688"/>
                  </a:cubicBezTo>
                  <a:cubicBezTo>
                    <a:pt x="378333" y="170688"/>
                    <a:pt x="400685" y="148463"/>
                    <a:pt x="400685" y="121031"/>
                  </a:cubicBezTo>
                  <a:cubicBezTo>
                    <a:pt x="400685" y="93599"/>
                    <a:pt x="378460" y="71501"/>
                    <a:pt x="351028" y="71501"/>
                  </a:cubicBezTo>
                  <a:cubicBezTo>
                    <a:pt x="327152" y="71501"/>
                    <a:pt x="307213" y="88392"/>
                    <a:pt x="302514" y="110871"/>
                  </a:cubicBezTo>
                  <a:lnTo>
                    <a:pt x="232918" y="110617"/>
                  </a:lnTo>
                  <a:cubicBezTo>
                    <a:pt x="230505" y="85090"/>
                    <a:pt x="219456" y="61341"/>
                    <a:pt x="201041" y="42926"/>
                  </a:cubicBezTo>
                  <a:cubicBezTo>
                    <a:pt x="180213" y="22098"/>
                    <a:pt x="152400" y="10541"/>
                    <a:pt x="122936" y="10541"/>
                  </a:cubicBezTo>
                  <a:cubicBezTo>
                    <a:pt x="93472" y="10541"/>
                    <a:pt x="65659" y="22098"/>
                    <a:pt x="44704" y="42926"/>
                  </a:cubicBezTo>
                  <a:cubicBezTo>
                    <a:pt x="1651" y="85979"/>
                    <a:pt x="1651" y="156210"/>
                    <a:pt x="44704" y="199263"/>
                  </a:cubicBezTo>
                  <a:cubicBezTo>
                    <a:pt x="46736" y="201295"/>
                    <a:pt x="48768" y="203073"/>
                    <a:pt x="50800" y="204851"/>
                  </a:cubicBezTo>
                  <a:cubicBezTo>
                    <a:pt x="51181" y="205232"/>
                    <a:pt x="51562" y="205613"/>
                    <a:pt x="51943" y="205867"/>
                  </a:cubicBezTo>
                  <a:cubicBezTo>
                    <a:pt x="71755" y="222504"/>
                    <a:pt x="96647" y="231648"/>
                    <a:pt x="122809" y="231648"/>
                  </a:cubicBezTo>
                  <a:cubicBezTo>
                    <a:pt x="148336" y="231648"/>
                    <a:pt x="172720" y="223012"/>
                    <a:pt x="192278" y="207010"/>
                  </a:cubicBezTo>
                  <a:lnTo>
                    <a:pt x="265049" y="279781"/>
                  </a:lnTo>
                  <a:cubicBezTo>
                    <a:pt x="231648" y="320548"/>
                    <a:pt x="231648" y="379857"/>
                    <a:pt x="265049" y="420624"/>
                  </a:cubicBezTo>
                  <a:lnTo>
                    <a:pt x="192278" y="493522"/>
                  </a:lnTo>
                  <a:cubicBezTo>
                    <a:pt x="175260" y="479552"/>
                    <a:pt x="154686" y="471043"/>
                    <a:pt x="132842" y="468884"/>
                  </a:cubicBezTo>
                  <a:lnTo>
                    <a:pt x="132842" y="398526"/>
                  </a:lnTo>
                  <a:cubicBezTo>
                    <a:pt x="154940" y="393573"/>
                    <a:pt x="171450" y="373761"/>
                    <a:pt x="171450" y="350139"/>
                  </a:cubicBezTo>
                  <a:cubicBezTo>
                    <a:pt x="171450" y="322834"/>
                    <a:pt x="149225" y="300482"/>
                    <a:pt x="121920" y="300482"/>
                  </a:cubicBezTo>
                  <a:cubicBezTo>
                    <a:pt x="94615" y="300482"/>
                    <a:pt x="72263" y="322707"/>
                    <a:pt x="72263" y="350139"/>
                  </a:cubicBezTo>
                  <a:cubicBezTo>
                    <a:pt x="72263" y="373761"/>
                    <a:pt x="88773" y="393446"/>
                    <a:pt x="110871" y="398526"/>
                  </a:cubicBezTo>
                  <a:lnTo>
                    <a:pt x="110871" y="468757"/>
                  </a:lnTo>
                  <a:cubicBezTo>
                    <a:pt x="85344" y="471297"/>
                    <a:pt x="61595" y="482346"/>
                    <a:pt x="43307" y="500761"/>
                  </a:cubicBezTo>
                  <a:cubicBezTo>
                    <a:pt x="0" y="544068"/>
                    <a:pt x="0" y="614553"/>
                    <a:pt x="43307" y="657860"/>
                  </a:cubicBezTo>
                  <a:cubicBezTo>
                    <a:pt x="45339" y="659892"/>
                    <a:pt x="47371" y="661670"/>
                    <a:pt x="49403" y="663448"/>
                  </a:cubicBezTo>
                  <a:cubicBezTo>
                    <a:pt x="49784" y="663829"/>
                    <a:pt x="50292" y="664210"/>
                    <a:pt x="50673" y="664591"/>
                  </a:cubicBezTo>
                  <a:cubicBezTo>
                    <a:pt x="71247" y="681736"/>
                    <a:pt x="96520" y="690372"/>
                    <a:pt x="121793" y="690372"/>
                  </a:cubicBezTo>
                  <a:cubicBezTo>
                    <a:pt x="147066" y="690372"/>
                    <a:pt x="172339" y="681736"/>
                    <a:pt x="192913" y="664718"/>
                  </a:cubicBezTo>
                  <a:cubicBezTo>
                    <a:pt x="193421" y="664337"/>
                    <a:pt x="193802" y="663956"/>
                    <a:pt x="194310" y="663575"/>
                  </a:cubicBezTo>
                  <a:cubicBezTo>
                    <a:pt x="196342" y="661797"/>
                    <a:pt x="198374" y="659892"/>
                    <a:pt x="200406" y="657987"/>
                  </a:cubicBezTo>
                  <a:cubicBezTo>
                    <a:pt x="221361" y="637032"/>
                    <a:pt x="232918" y="609092"/>
                    <a:pt x="232918" y="579501"/>
                  </a:cubicBezTo>
                  <a:cubicBezTo>
                    <a:pt x="232918" y="553466"/>
                    <a:pt x="224028" y="528955"/>
                    <a:pt x="207772" y="509143"/>
                  </a:cubicBezTo>
                  <a:lnTo>
                    <a:pt x="280543" y="436245"/>
                  </a:lnTo>
                  <a:cubicBezTo>
                    <a:pt x="300863" y="453009"/>
                    <a:pt x="325882" y="461391"/>
                    <a:pt x="350901" y="461391"/>
                  </a:cubicBezTo>
                  <a:cubicBezTo>
                    <a:pt x="375920" y="461391"/>
                    <a:pt x="400939" y="453009"/>
                    <a:pt x="421259" y="436245"/>
                  </a:cubicBezTo>
                  <a:lnTo>
                    <a:pt x="495173" y="510159"/>
                  </a:lnTo>
                  <a:cubicBezTo>
                    <a:pt x="481330" y="527050"/>
                    <a:pt x="472948" y="547370"/>
                    <a:pt x="470916" y="568960"/>
                  </a:cubicBezTo>
                  <a:lnTo>
                    <a:pt x="399161" y="568706"/>
                  </a:lnTo>
                  <a:cubicBezTo>
                    <a:pt x="394208" y="546481"/>
                    <a:pt x="374396" y="529971"/>
                    <a:pt x="350774" y="529971"/>
                  </a:cubicBezTo>
                  <a:cubicBezTo>
                    <a:pt x="323469" y="529971"/>
                    <a:pt x="301244" y="552196"/>
                    <a:pt x="301244" y="579501"/>
                  </a:cubicBezTo>
                  <a:cubicBezTo>
                    <a:pt x="301244" y="606806"/>
                    <a:pt x="323469" y="629158"/>
                    <a:pt x="350774" y="629158"/>
                  </a:cubicBezTo>
                  <a:cubicBezTo>
                    <a:pt x="374269" y="629158"/>
                    <a:pt x="393954" y="612648"/>
                    <a:pt x="399034" y="590677"/>
                  </a:cubicBezTo>
                  <a:lnTo>
                    <a:pt x="470916" y="590931"/>
                  </a:lnTo>
                  <a:cubicBezTo>
                    <a:pt x="473456" y="615823"/>
                    <a:pt x="484505" y="638937"/>
                    <a:pt x="502412" y="656971"/>
                  </a:cubicBezTo>
                  <a:cubicBezTo>
                    <a:pt x="504317" y="658876"/>
                    <a:pt x="506222" y="660654"/>
                    <a:pt x="508254" y="662432"/>
                  </a:cubicBezTo>
                  <a:cubicBezTo>
                    <a:pt x="508762" y="662940"/>
                    <a:pt x="509270" y="663321"/>
                    <a:pt x="509778" y="663829"/>
                  </a:cubicBezTo>
                  <a:cubicBezTo>
                    <a:pt x="529463" y="680212"/>
                    <a:pt x="553974" y="689229"/>
                    <a:pt x="579882" y="689229"/>
                  </a:cubicBezTo>
                  <a:cubicBezTo>
                    <a:pt x="605790" y="689229"/>
                    <a:pt x="630428" y="680212"/>
                    <a:pt x="650113" y="663702"/>
                  </a:cubicBezTo>
                  <a:cubicBezTo>
                    <a:pt x="650494" y="663448"/>
                    <a:pt x="650875" y="663067"/>
                    <a:pt x="651256" y="662686"/>
                  </a:cubicBezTo>
                  <a:cubicBezTo>
                    <a:pt x="653288" y="660908"/>
                    <a:pt x="655447" y="659003"/>
                    <a:pt x="657352" y="657098"/>
                  </a:cubicBezTo>
                  <a:cubicBezTo>
                    <a:pt x="678053" y="636397"/>
                    <a:pt x="689483" y="608838"/>
                    <a:pt x="689483" y="579628"/>
                  </a:cubicBezTo>
                  <a:close/>
                  <a:moveTo>
                    <a:pt x="351028" y="93472"/>
                  </a:moveTo>
                  <a:cubicBezTo>
                    <a:pt x="366268" y="93472"/>
                    <a:pt x="378714" y="105918"/>
                    <a:pt x="378714" y="121031"/>
                  </a:cubicBezTo>
                  <a:cubicBezTo>
                    <a:pt x="378714" y="136144"/>
                    <a:pt x="366268" y="148717"/>
                    <a:pt x="351028" y="148717"/>
                  </a:cubicBezTo>
                  <a:cubicBezTo>
                    <a:pt x="335788" y="148717"/>
                    <a:pt x="323469" y="136271"/>
                    <a:pt x="323469" y="121031"/>
                  </a:cubicBezTo>
                  <a:cubicBezTo>
                    <a:pt x="323469" y="105791"/>
                    <a:pt x="335788" y="93472"/>
                    <a:pt x="351028" y="93472"/>
                  </a:cubicBezTo>
                  <a:moveTo>
                    <a:pt x="351028" y="607060"/>
                  </a:moveTo>
                  <a:cubicBezTo>
                    <a:pt x="335788" y="607060"/>
                    <a:pt x="323469" y="594614"/>
                    <a:pt x="323469" y="579374"/>
                  </a:cubicBezTo>
                  <a:cubicBezTo>
                    <a:pt x="323469" y="564134"/>
                    <a:pt x="335788" y="551815"/>
                    <a:pt x="351028" y="551815"/>
                  </a:cubicBezTo>
                  <a:cubicBezTo>
                    <a:pt x="366268" y="551815"/>
                    <a:pt x="378714" y="564134"/>
                    <a:pt x="378714" y="579374"/>
                  </a:cubicBezTo>
                  <a:cubicBezTo>
                    <a:pt x="378714" y="594614"/>
                    <a:pt x="366268" y="607060"/>
                    <a:pt x="351028" y="607060"/>
                  </a:cubicBezTo>
                  <a:moveTo>
                    <a:pt x="553085" y="109855"/>
                  </a:moveTo>
                  <a:cubicBezTo>
                    <a:pt x="553085" y="95504"/>
                    <a:pt x="564769" y="83820"/>
                    <a:pt x="579120" y="83820"/>
                  </a:cubicBezTo>
                  <a:cubicBezTo>
                    <a:pt x="593471" y="83820"/>
                    <a:pt x="605155" y="95504"/>
                    <a:pt x="605155" y="109855"/>
                  </a:cubicBezTo>
                  <a:cubicBezTo>
                    <a:pt x="605155" y="124206"/>
                    <a:pt x="593471" y="136017"/>
                    <a:pt x="579120" y="136017"/>
                  </a:cubicBezTo>
                  <a:cubicBezTo>
                    <a:pt x="564769" y="136017"/>
                    <a:pt x="553085" y="124333"/>
                    <a:pt x="553085" y="109855"/>
                  </a:cubicBezTo>
                  <a:moveTo>
                    <a:pt x="579120" y="157861"/>
                  </a:moveTo>
                  <a:cubicBezTo>
                    <a:pt x="602234" y="157861"/>
                    <a:pt x="622554" y="171958"/>
                    <a:pt x="630682" y="193040"/>
                  </a:cubicBezTo>
                  <a:cubicBezTo>
                    <a:pt x="599948" y="215011"/>
                    <a:pt x="558292" y="215011"/>
                    <a:pt x="527558" y="193040"/>
                  </a:cubicBezTo>
                  <a:cubicBezTo>
                    <a:pt x="535813" y="172085"/>
                    <a:pt x="556133" y="157861"/>
                    <a:pt x="579120" y="157861"/>
                  </a:cubicBezTo>
                  <a:close/>
                  <a:moveTo>
                    <a:pt x="607695" y="350139"/>
                  </a:moveTo>
                  <a:cubicBezTo>
                    <a:pt x="607695" y="365379"/>
                    <a:pt x="595249" y="377698"/>
                    <a:pt x="580136" y="377698"/>
                  </a:cubicBezTo>
                  <a:cubicBezTo>
                    <a:pt x="565023" y="377698"/>
                    <a:pt x="552450" y="365252"/>
                    <a:pt x="552450" y="350139"/>
                  </a:cubicBezTo>
                  <a:cubicBezTo>
                    <a:pt x="552450" y="335026"/>
                    <a:pt x="564896" y="322453"/>
                    <a:pt x="580136" y="322453"/>
                  </a:cubicBezTo>
                  <a:cubicBezTo>
                    <a:pt x="595376" y="322453"/>
                    <a:pt x="607695" y="334899"/>
                    <a:pt x="607695" y="350139"/>
                  </a:cubicBezTo>
                  <a:moveTo>
                    <a:pt x="516509" y="58420"/>
                  </a:moveTo>
                  <a:cubicBezTo>
                    <a:pt x="533781" y="41148"/>
                    <a:pt x="556514" y="32512"/>
                    <a:pt x="579120" y="32512"/>
                  </a:cubicBezTo>
                  <a:cubicBezTo>
                    <a:pt x="601726" y="32512"/>
                    <a:pt x="624459" y="41148"/>
                    <a:pt x="641731" y="58420"/>
                  </a:cubicBezTo>
                  <a:cubicBezTo>
                    <a:pt x="658495" y="75184"/>
                    <a:pt x="667639" y="97409"/>
                    <a:pt x="667639" y="121031"/>
                  </a:cubicBezTo>
                  <a:cubicBezTo>
                    <a:pt x="667639" y="141732"/>
                    <a:pt x="660527" y="161417"/>
                    <a:pt x="647446" y="177292"/>
                  </a:cubicBezTo>
                  <a:cubicBezTo>
                    <a:pt x="639826" y="162687"/>
                    <a:pt x="627634" y="151003"/>
                    <a:pt x="613029" y="143764"/>
                  </a:cubicBezTo>
                  <a:cubicBezTo>
                    <a:pt x="621665" y="135001"/>
                    <a:pt x="627126" y="123063"/>
                    <a:pt x="627126" y="109855"/>
                  </a:cubicBezTo>
                  <a:cubicBezTo>
                    <a:pt x="627126" y="83312"/>
                    <a:pt x="605536" y="61849"/>
                    <a:pt x="579120" y="61849"/>
                  </a:cubicBezTo>
                  <a:cubicBezTo>
                    <a:pt x="552704" y="61849"/>
                    <a:pt x="531114" y="83439"/>
                    <a:pt x="531114" y="109855"/>
                  </a:cubicBezTo>
                  <a:cubicBezTo>
                    <a:pt x="531114" y="123063"/>
                    <a:pt x="536448" y="135128"/>
                    <a:pt x="545211" y="143764"/>
                  </a:cubicBezTo>
                  <a:cubicBezTo>
                    <a:pt x="530606" y="150876"/>
                    <a:pt x="518414" y="162560"/>
                    <a:pt x="510794" y="177292"/>
                  </a:cubicBezTo>
                  <a:cubicBezTo>
                    <a:pt x="497713" y="161544"/>
                    <a:pt x="490728" y="141859"/>
                    <a:pt x="490728" y="121031"/>
                  </a:cubicBezTo>
                  <a:cubicBezTo>
                    <a:pt x="490728" y="97409"/>
                    <a:pt x="499999" y="75057"/>
                    <a:pt x="516636" y="58420"/>
                  </a:cubicBezTo>
                  <a:close/>
                  <a:moveTo>
                    <a:pt x="60071" y="58420"/>
                  </a:moveTo>
                  <a:cubicBezTo>
                    <a:pt x="76835" y="41656"/>
                    <a:pt x="99060" y="32512"/>
                    <a:pt x="122682" y="32512"/>
                  </a:cubicBezTo>
                  <a:cubicBezTo>
                    <a:pt x="146304" y="32512"/>
                    <a:pt x="168529" y="41783"/>
                    <a:pt x="185293" y="58420"/>
                  </a:cubicBezTo>
                  <a:cubicBezTo>
                    <a:pt x="202057" y="75057"/>
                    <a:pt x="211201" y="97409"/>
                    <a:pt x="211201" y="121031"/>
                  </a:cubicBezTo>
                  <a:cubicBezTo>
                    <a:pt x="211201" y="141732"/>
                    <a:pt x="204089" y="161417"/>
                    <a:pt x="191008" y="177292"/>
                  </a:cubicBezTo>
                  <a:cubicBezTo>
                    <a:pt x="183388" y="162687"/>
                    <a:pt x="171196" y="151003"/>
                    <a:pt x="156591" y="143764"/>
                  </a:cubicBezTo>
                  <a:cubicBezTo>
                    <a:pt x="165227" y="135001"/>
                    <a:pt x="170688" y="123063"/>
                    <a:pt x="170688" y="109855"/>
                  </a:cubicBezTo>
                  <a:cubicBezTo>
                    <a:pt x="170688" y="83312"/>
                    <a:pt x="149098" y="61849"/>
                    <a:pt x="122682" y="61849"/>
                  </a:cubicBezTo>
                  <a:cubicBezTo>
                    <a:pt x="96266" y="61849"/>
                    <a:pt x="74676" y="83439"/>
                    <a:pt x="74676" y="109855"/>
                  </a:cubicBezTo>
                  <a:cubicBezTo>
                    <a:pt x="74676" y="123063"/>
                    <a:pt x="80010" y="135128"/>
                    <a:pt x="88773" y="143764"/>
                  </a:cubicBezTo>
                  <a:cubicBezTo>
                    <a:pt x="74168" y="150876"/>
                    <a:pt x="61976" y="162560"/>
                    <a:pt x="54356" y="177292"/>
                  </a:cubicBezTo>
                  <a:cubicBezTo>
                    <a:pt x="25781" y="142494"/>
                    <a:pt x="27686" y="90932"/>
                    <a:pt x="60198" y="58420"/>
                  </a:cubicBezTo>
                  <a:close/>
                  <a:moveTo>
                    <a:pt x="96647" y="109855"/>
                  </a:moveTo>
                  <a:cubicBezTo>
                    <a:pt x="96647" y="95504"/>
                    <a:pt x="108331" y="83820"/>
                    <a:pt x="122809" y="83820"/>
                  </a:cubicBezTo>
                  <a:cubicBezTo>
                    <a:pt x="137287" y="83820"/>
                    <a:pt x="148844" y="95504"/>
                    <a:pt x="148844" y="109855"/>
                  </a:cubicBezTo>
                  <a:cubicBezTo>
                    <a:pt x="148844" y="124206"/>
                    <a:pt x="137160" y="136017"/>
                    <a:pt x="122809" y="136017"/>
                  </a:cubicBezTo>
                  <a:cubicBezTo>
                    <a:pt x="108458" y="136017"/>
                    <a:pt x="96647" y="124333"/>
                    <a:pt x="96647" y="109855"/>
                  </a:cubicBezTo>
                  <a:moveTo>
                    <a:pt x="71120" y="193040"/>
                  </a:moveTo>
                  <a:cubicBezTo>
                    <a:pt x="79375" y="172085"/>
                    <a:pt x="99695" y="157861"/>
                    <a:pt x="122682" y="157861"/>
                  </a:cubicBezTo>
                  <a:cubicBezTo>
                    <a:pt x="145669" y="157861"/>
                    <a:pt x="165989" y="171958"/>
                    <a:pt x="174244" y="193040"/>
                  </a:cubicBezTo>
                  <a:cubicBezTo>
                    <a:pt x="159258" y="203835"/>
                    <a:pt x="141478" y="209677"/>
                    <a:pt x="122682" y="209677"/>
                  </a:cubicBezTo>
                  <a:cubicBezTo>
                    <a:pt x="103886" y="209677"/>
                    <a:pt x="86106" y="203835"/>
                    <a:pt x="71120" y="193040"/>
                  </a:cubicBezTo>
                  <a:close/>
                  <a:moveTo>
                    <a:pt x="287909" y="287147"/>
                  </a:moveTo>
                  <a:cubicBezTo>
                    <a:pt x="305308" y="269748"/>
                    <a:pt x="328168" y="261112"/>
                    <a:pt x="350901" y="261112"/>
                  </a:cubicBezTo>
                  <a:cubicBezTo>
                    <a:pt x="373634" y="261112"/>
                    <a:pt x="396494" y="269748"/>
                    <a:pt x="413893" y="287147"/>
                  </a:cubicBezTo>
                  <a:cubicBezTo>
                    <a:pt x="446532" y="319786"/>
                    <a:pt x="448437" y="371856"/>
                    <a:pt x="419735" y="406781"/>
                  </a:cubicBezTo>
                  <a:cubicBezTo>
                    <a:pt x="411988" y="392049"/>
                    <a:pt x="399796" y="380238"/>
                    <a:pt x="385064" y="372999"/>
                  </a:cubicBezTo>
                  <a:cubicBezTo>
                    <a:pt x="393827" y="364236"/>
                    <a:pt x="399288" y="352171"/>
                    <a:pt x="399288" y="338836"/>
                  </a:cubicBezTo>
                  <a:cubicBezTo>
                    <a:pt x="399288" y="312293"/>
                    <a:pt x="377571" y="290576"/>
                    <a:pt x="351028" y="290576"/>
                  </a:cubicBezTo>
                  <a:cubicBezTo>
                    <a:pt x="324485" y="290576"/>
                    <a:pt x="302768" y="312166"/>
                    <a:pt x="302768" y="338836"/>
                  </a:cubicBezTo>
                  <a:cubicBezTo>
                    <a:pt x="302768" y="352171"/>
                    <a:pt x="308229" y="364236"/>
                    <a:pt x="316992" y="372999"/>
                  </a:cubicBezTo>
                  <a:cubicBezTo>
                    <a:pt x="302260" y="380238"/>
                    <a:pt x="289941" y="391922"/>
                    <a:pt x="282321" y="406781"/>
                  </a:cubicBezTo>
                  <a:cubicBezTo>
                    <a:pt x="253492" y="371729"/>
                    <a:pt x="255397" y="319786"/>
                    <a:pt x="288163" y="287147"/>
                  </a:cubicBezTo>
                  <a:close/>
                  <a:moveTo>
                    <a:pt x="324612" y="338963"/>
                  </a:moveTo>
                  <a:cubicBezTo>
                    <a:pt x="324612" y="324485"/>
                    <a:pt x="336423" y="312674"/>
                    <a:pt x="350901" y="312674"/>
                  </a:cubicBezTo>
                  <a:cubicBezTo>
                    <a:pt x="365379" y="312674"/>
                    <a:pt x="377190" y="324485"/>
                    <a:pt x="377190" y="338963"/>
                  </a:cubicBezTo>
                  <a:cubicBezTo>
                    <a:pt x="377190" y="353441"/>
                    <a:pt x="365379" y="365252"/>
                    <a:pt x="350901" y="365252"/>
                  </a:cubicBezTo>
                  <a:cubicBezTo>
                    <a:pt x="336423" y="365252"/>
                    <a:pt x="324612" y="353441"/>
                    <a:pt x="324612" y="338963"/>
                  </a:cubicBezTo>
                  <a:moveTo>
                    <a:pt x="94107" y="350139"/>
                  </a:moveTo>
                  <a:cubicBezTo>
                    <a:pt x="94107" y="334899"/>
                    <a:pt x="106553" y="322453"/>
                    <a:pt x="121793" y="322453"/>
                  </a:cubicBezTo>
                  <a:cubicBezTo>
                    <a:pt x="137033" y="322453"/>
                    <a:pt x="149352" y="334899"/>
                    <a:pt x="149352" y="350139"/>
                  </a:cubicBezTo>
                  <a:cubicBezTo>
                    <a:pt x="149352" y="365379"/>
                    <a:pt x="136906" y="377698"/>
                    <a:pt x="121793" y="377698"/>
                  </a:cubicBezTo>
                  <a:cubicBezTo>
                    <a:pt x="106680" y="377698"/>
                    <a:pt x="94107" y="365252"/>
                    <a:pt x="94107" y="350139"/>
                  </a:cubicBezTo>
                  <a:moveTo>
                    <a:pt x="69850" y="651764"/>
                  </a:moveTo>
                  <a:cubicBezTo>
                    <a:pt x="78105" y="630555"/>
                    <a:pt x="98552" y="616331"/>
                    <a:pt x="121793" y="616331"/>
                  </a:cubicBezTo>
                  <a:cubicBezTo>
                    <a:pt x="145034" y="616331"/>
                    <a:pt x="165481" y="630555"/>
                    <a:pt x="173736" y="651764"/>
                  </a:cubicBezTo>
                  <a:cubicBezTo>
                    <a:pt x="158242" y="662813"/>
                    <a:pt x="140081" y="668401"/>
                    <a:pt x="121793" y="668401"/>
                  </a:cubicBezTo>
                  <a:cubicBezTo>
                    <a:pt x="103505" y="668401"/>
                    <a:pt x="85344" y="662813"/>
                    <a:pt x="69850" y="651764"/>
                  </a:cubicBezTo>
                  <a:moveTo>
                    <a:pt x="95504" y="568071"/>
                  </a:moveTo>
                  <a:cubicBezTo>
                    <a:pt x="95504" y="553593"/>
                    <a:pt x="107315" y="541782"/>
                    <a:pt x="121793" y="541782"/>
                  </a:cubicBezTo>
                  <a:cubicBezTo>
                    <a:pt x="136271" y="541782"/>
                    <a:pt x="148082" y="553593"/>
                    <a:pt x="148082" y="568071"/>
                  </a:cubicBezTo>
                  <a:cubicBezTo>
                    <a:pt x="148082" y="582549"/>
                    <a:pt x="136271" y="594360"/>
                    <a:pt x="121793" y="594360"/>
                  </a:cubicBezTo>
                  <a:cubicBezTo>
                    <a:pt x="107315" y="594360"/>
                    <a:pt x="95504" y="582549"/>
                    <a:pt x="95504" y="568071"/>
                  </a:cubicBezTo>
                  <a:moveTo>
                    <a:pt x="190627" y="636016"/>
                  </a:moveTo>
                  <a:cubicBezTo>
                    <a:pt x="182880" y="621284"/>
                    <a:pt x="170688" y="609473"/>
                    <a:pt x="155829" y="602234"/>
                  </a:cubicBezTo>
                  <a:cubicBezTo>
                    <a:pt x="164592" y="593471"/>
                    <a:pt x="170053" y="581406"/>
                    <a:pt x="170053" y="568071"/>
                  </a:cubicBezTo>
                  <a:cubicBezTo>
                    <a:pt x="170053" y="541528"/>
                    <a:pt x="148463" y="519811"/>
                    <a:pt x="121793" y="519811"/>
                  </a:cubicBezTo>
                  <a:cubicBezTo>
                    <a:pt x="95123" y="519811"/>
                    <a:pt x="73533" y="541401"/>
                    <a:pt x="73533" y="568071"/>
                  </a:cubicBezTo>
                  <a:cubicBezTo>
                    <a:pt x="73533" y="581406"/>
                    <a:pt x="78994" y="593471"/>
                    <a:pt x="87757" y="602234"/>
                  </a:cubicBezTo>
                  <a:cubicBezTo>
                    <a:pt x="73025" y="609473"/>
                    <a:pt x="60706" y="621157"/>
                    <a:pt x="52959" y="636016"/>
                  </a:cubicBezTo>
                  <a:cubicBezTo>
                    <a:pt x="24130" y="601091"/>
                    <a:pt x="26035" y="549021"/>
                    <a:pt x="58801" y="516382"/>
                  </a:cubicBezTo>
                  <a:cubicBezTo>
                    <a:pt x="75692" y="499491"/>
                    <a:pt x="98044" y="490220"/>
                    <a:pt x="121793" y="490220"/>
                  </a:cubicBezTo>
                  <a:cubicBezTo>
                    <a:pt x="145542" y="490220"/>
                    <a:pt x="168021" y="499491"/>
                    <a:pt x="184785" y="516382"/>
                  </a:cubicBezTo>
                  <a:cubicBezTo>
                    <a:pt x="201549" y="533273"/>
                    <a:pt x="210947" y="555625"/>
                    <a:pt x="210947" y="579374"/>
                  </a:cubicBezTo>
                  <a:cubicBezTo>
                    <a:pt x="210947" y="600329"/>
                    <a:pt x="203835" y="620141"/>
                    <a:pt x="190627" y="636016"/>
                  </a:cubicBezTo>
                  <a:close/>
                  <a:moveTo>
                    <a:pt x="299085" y="422656"/>
                  </a:moveTo>
                  <a:cubicBezTo>
                    <a:pt x="307340" y="401447"/>
                    <a:pt x="327787" y="387223"/>
                    <a:pt x="351028" y="387223"/>
                  </a:cubicBezTo>
                  <a:cubicBezTo>
                    <a:pt x="374269" y="387223"/>
                    <a:pt x="394716" y="401447"/>
                    <a:pt x="402971" y="422656"/>
                  </a:cubicBezTo>
                  <a:cubicBezTo>
                    <a:pt x="372110" y="444881"/>
                    <a:pt x="330073" y="444881"/>
                    <a:pt x="299085" y="422656"/>
                  </a:cubicBezTo>
                  <a:moveTo>
                    <a:pt x="492506" y="579374"/>
                  </a:moveTo>
                  <a:cubicBezTo>
                    <a:pt x="492506" y="556006"/>
                    <a:pt x="501650" y="533908"/>
                    <a:pt x="518160" y="517398"/>
                  </a:cubicBezTo>
                  <a:cubicBezTo>
                    <a:pt x="534670" y="500888"/>
                    <a:pt x="556768" y="491744"/>
                    <a:pt x="580136" y="491744"/>
                  </a:cubicBezTo>
                  <a:cubicBezTo>
                    <a:pt x="603504" y="491744"/>
                    <a:pt x="625602" y="500888"/>
                    <a:pt x="642112" y="517398"/>
                  </a:cubicBezTo>
                  <a:cubicBezTo>
                    <a:pt x="658622" y="533908"/>
                    <a:pt x="667766" y="556006"/>
                    <a:pt x="667766" y="579374"/>
                  </a:cubicBezTo>
                  <a:cubicBezTo>
                    <a:pt x="667766" y="599821"/>
                    <a:pt x="660781" y="619252"/>
                    <a:pt x="647954" y="634873"/>
                  </a:cubicBezTo>
                  <a:cubicBezTo>
                    <a:pt x="640334" y="620395"/>
                    <a:pt x="628396" y="608965"/>
                    <a:pt x="614045" y="601853"/>
                  </a:cubicBezTo>
                  <a:cubicBezTo>
                    <a:pt x="622554" y="593217"/>
                    <a:pt x="627888" y="581406"/>
                    <a:pt x="627888" y="568325"/>
                  </a:cubicBezTo>
                  <a:cubicBezTo>
                    <a:pt x="627888" y="542036"/>
                    <a:pt x="606552" y="520573"/>
                    <a:pt x="580263" y="520573"/>
                  </a:cubicBezTo>
                  <a:cubicBezTo>
                    <a:pt x="553974" y="520573"/>
                    <a:pt x="532511" y="542036"/>
                    <a:pt x="532511" y="568325"/>
                  </a:cubicBezTo>
                  <a:cubicBezTo>
                    <a:pt x="532511" y="581406"/>
                    <a:pt x="537845" y="593217"/>
                    <a:pt x="546354" y="601853"/>
                  </a:cubicBezTo>
                  <a:cubicBezTo>
                    <a:pt x="532003" y="608965"/>
                    <a:pt x="519938" y="620395"/>
                    <a:pt x="512445" y="634873"/>
                  </a:cubicBezTo>
                  <a:cubicBezTo>
                    <a:pt x="499618" y="619252"/>
                    <a:pt x="492633" y="599821"/>
                    <a:pt x="492633" y="579374"/>
                  </a:cubicBezTo>
                  <a:close/>
                  <a:moveTo>
                    <a:pt x="554355" y="568325"/>
                  </a:moveTo>
                  <a:cubicBezTo>
                    <a:pt x="554355" y="554101"/>
                    <a:pt x="565912" y="542544"/>
                    <a:pt x="580136" y="542544"/>
                  </a:cubicBezTo>
                  <a:cubicBezTo>
                    <a:pt x="594360" y="542544"/>
                    <a:pt x="605790" y="554101"/>
                    <a:pt x="605790" y="568325"/>
                  </a:cubicBezTo>
                  <a:cubicBezTo>
                    <a:pt x="605790" y="582549"/>
                    <a:pt x="594233" y="593979"/>
                    <a:pt x="580136" y="593979"/>
                  </a:cubicBezTo>
                  <a:cubicBezTo>
                    <a:pt x="566039" y="593979"/>
                    <a:pt x="554355" y="582422"/>
                    <a:pt x="554355" y="568325"/>
                  </a:cubicBezTo>
                  <a:moveTo>
                    <a:pt x="529209" y="650621"/>
                  </a:moveTo>
                  <a:cubicBezTo>
                    <a:pt x="537337" y="629920"/>
                    <a:pt x="557403" y="615950"/>
                    <a:pt x="580136" y="615950"/>
                  </a:cubicBezTo>
                  <a:cubicBezTo>
                    <a:pt x="602869" y="615950"/>
                    <a:pt x="622935" y="629920"/>
                    <a:pt x="631063" y="650621"/>
                  </a:cubicBezTo>
                  <a:cubicBezTo>
                    <a:pt x="616331" y="661162"/>
                    <a:pt x="598678" y="667004"/>
                    <a:pt x="580136" y="667004"/>
                  </a:cubicBezTo>
                  <a:cubicBezTo>
                    <a:pt x="561594" y="667004"/>
                    <a:pt x="543941" y="661289"/>
                    <a:pt x="529209" y="650621"/>
                  </a:cubicBezTo>
                </a:path>
              </a:pathLst>
            </a:custGeom>
            <a:solidFill>
              <a:srgbClr val="FFFFFF"/>
            </a:solidFill>
          </p:spPr>
          <p:txBody>
            <a:bodyPr/>
            <a:lstStyle/>
            <a:p>
              <a:endParaRPr lang="en-US"/>
            </a:p>
          </p:txBody>
        </p:sp>
      </p:grpSp>
      <p:sp>
        <p:nvSpPr>
          <p:cNvPr id="32" name="Freeform 32"/>
          <p:cNvSpPr/>
          <p:nvPr/>
        </p:nvSpPr>
        <p:spPr>
          <a:xfrm>
            <a:off x="5405914" y="2868275"/>
            <a:ext cx="4595336" cy="2446675"/>
          </a:xfrm>
          <a:custGeom>
            <a:avLst/>
            <a:gdLst/>
            <a:ahLst/>
            <a:cxnLst/>
            <a:rect l="l" t="t" r="r" b="b"/>
            <a:pathLst>
              <a:path w="4595336" h="2446675">
                <a:moveTo>
                  <a:pt x="0" y="0"/>
                </a:moveTo>
                <a:lnTo>
                  <a:pt x="4595336" y="0"/>
                </a:lnTo>
                <a:lnTo>
                  <a:pt x="4595336" y="2446675"/>
                </a:lnTo>
                <a:lnTo>
                  <a:pt x="0" y="2446675"/>
                </a:lnTo>
                <a:lnTo>
                  <a:pt x="0" y="0"/>
                </a:lnTo>
                <a:close/>
              </a:path>
            </a:pathLst>
          </a:custGeom>
          <a:blipFill>
            <a:blip r:embed="rId2"/>
            <a:stretch>
              <a:fillRect t="-900" r="-429" b="-668"/>
            </a:stretch>
          </a:blipFill>
        </p:spPr>
        <p:txBody>
          <a:bodyPr/>
          <a:lstStyle/>
          <a:p>
            <a:endParaRPr lang="en-US"/>
          </a:p>
        </p:txBody>
      </p:sp>
      <p:sp>
        <p:nvSpPr>
          <p:cNvPr id="33" name="Freeform 33"/>
          <p:cNvSpPr/>
          <p:nvPr/>
        </p:nvSpPr>
        <p:spPr>
          <a:xfrm>
            <a:off x="15127069" y="5314950"/>
            <a:ext cx="3160931" cy="2999089"/>
          </a:xfrm>
          <a:custGeom>
            <a:avLst/>
            <a:gdLst/>
            <a:ahLst/>
            <a:cxnLst/>
            <a:rect l="l" t="t" r="r" b="b"/>
            <a:pathLst>
              <a:path w="3160931" h="2999089">
                <a:moveTo>
                  <a:pt x="0" y="0"/>
                </a:moveTo>
                <a:lnTo>
                  <a:pt x="3160931" y="0"/>
                </a:lnTo>
                <a:lnTo>
                  <a:pt x="3160931" y="2999089"/>
                </a:lnTo>
                <a:lnTo>
                  <a:pt x="0" y="2999089"/>
                </a:lnTo>
                <a:lnTo>
                  <a:pt x="0" y="0"/>
                </a:lnTo>
                <a:close/>
              </a:path>
            </a:pathLst>
          </a:custGeom>
          <a:blipFill>
            <a:blip r:embed="rId3"/>
            <a:stretch>
              <a:fillRect l="-586" r="-590" b="-539"/>
            </a:stretch>
          </a:blipFill>
        </p:spPr>
        <p:txBody>
          <a:bodyPr/>
          <a:lstStyle/>
          <a:p>
            <a:endParaRPr lang="en-US"/>
          </a:p>
        </p:txBody>
      </p:sp>
      <p:grpSp>
        <p:nvGrpSpPr>
          <p:cNvPr id="34" name="Group 34"/>
          <p:cNvGrpSpPr>
            <a:grpSpLocks noChangeAspect="1"/>
          </p:cNvGrpSpPr>
          <p:nvPr/>
        </p:nvGrpSpPr>
        <p:grpSpPr>
          <a:xfrm>
            <a:off x="857250" y="9226665"/>
            <a:ext cx="2242483" cy="15871"/>
            <a:chOff x="0" y="0"/>
            <a:chExt cx="1793989" cy="12700"/>
          </a:xfrm>
        </p:grpSpPr>
        <p:sp>
          <p:nvSpPr>
            <p:cNvPr id="35" name="Freeform 35"/>
            <p:cNvSpPr/>
            <p:nvPr/>
          </p:nvSpPr>
          <p:spPr>
            <a:xfrm>
              <a:off x="0" y="0"/>
              <a:ext cx="1794002" cy="12700"/>
            </a:xfrm>
            <a:custGeom>
              <a:avLst/>
              <a:gdLst/>
              <a:ahLst/>
              <a:cxnLst/>
              <a:rect l="l" t="t" r="r" b="b"/>
              <a:pathLst>
                <a:path w="1794002" h="12700">
                  <a:moveTo>
                    <a:pt x="0" y="0"/>
                  </a:moveTo>
                  <a:lnTo>
                    <a:pt x="1794002" y="0"/>
                  </a:lnTo>
                  <a:lnTo>
                    <a:pt x="1794002" y="12700"/>
                  </a:lnTo>
                  <a:lnTo>
                    <a:pt x="0" y="12700"/>
                  </a:lnTo>
                  <a:close/>
                </a:path>
              </a:pathLst>
            </a:custGeom>
            <a:solidFill>
              <a:srgbClr val="00446A"/>
            </a:solidFill>
          </p:spPr>
          <p:txBody>
            <a:bodyPr/>
            <a:lstStyle/>
            <a:p>
              <a:endParaRPr lang="en-US"/>
            </a:p>
          </p:txBody>
        </p:sp>
      </p:grpSp>
      <p:grpSp>
        <p:nvGrpSpPr>
          <p:cNvPr id="36" name="Group 36"/>
          <p:cNvGrpSpPr>
            <a:grpSpLocks noChangeAspect="1"/>
          </p:cNvGrpSpPr>
          <p:nvPr/>
        </p:nvGrpSpPr>
        <p:grpSpPr>
          <a:xfrm>
            <a:off x="777883" y="8136827"/>
            <a:ext cx="810875" cy="647855"/>
            <a:chOff x="0" y="0"/>
            <a:chExt cx="648703" cy="518287"/>
          </a:xfrm>
        </p:grpSpPr>
        <p:sp>
          <p:nvSpPr>
            <p:cNvPr id="37" name="Freeform 37"/>
            <p:cNvSpPr/>
            <p:nvPr/>
          </p:nvSpPr>
          <p:spPr>
            <a:xfrm>
              <a:off x="63500" y="63500"/>
              <a:ext cx="521716" cy="391287"/>
            </a:xfrm>
            <a:custGeom>
              <a:avLst/>
              <a:gdLst/>
              <a:ahLst/>
              <a:cxnLst/>
              <a:rect l="l" t="t" r="r" b="b"/>
              <a:pathLst>
                <a:path w="521716" h="391287">
                  <a:moveTo>
                    <a:pt x="472821" y="0"/>
                  </a:moveTo>
                  <a:lnTo>
                    <a:pt x="48895" y="0"/>
                  </a:lnTo>
                  <a:cubicBezTo>
                    <a:pt x="21971" y="0"/>
                    <a:pt x="0" y="21971"/>
                    <a:pt x="0" y="48895"/>
                  </a:cubicBezTo>
                  <a:lnTo>
                    <a:pt x="0" y="342392"/>
                  </a:lnTo>
                  <a:cubicBezTo>
                    <a:pt x="0" y="369316"/>
                    <a:pt x="21971" y="391287"/>
                    <a:pt x="48895" y="391287"/>
                  </a:cubicBezTo>
                  <a:lnTo>
                    <a:pt x="472821" y="391287"/>
                  </a:lnTo>
                  <a:cubicBezTo>
                    <a:pt x="499745" y="391287"/>
                    <a:pt x="521716" y="369316"/>
                    <a:pt x="521716" y="342392"/>
                  </a:cubicBezTo>
                  <a:lnTo>
                    <a:pt x="521716" y="48895"/>
                  </a:lnTo>
                  <a:cubicBezTo>
                    <a:pt x="521716" y="21971"/>
                    <a:pt x="499745" y="0"/>
                    <a:pt x="472821" y="0"/>
                  </a:cubicBezTo>
                  <a:moveTo>
                    <a:pt x="32639" y="48895"/>
                  </a:moveTo>
                  <a:cubicBezTo>
                    <a:pt x="32639" y="39878"/>
                    <a:pt x="40005" y="32639"/>
                    <a:pt x="48895" y="32639"/>
                  </a:cubicBezTo>
                  <a:lnTo>
                    <a:pt x="97790" y="32639"/>
                  </a:lnTo>
                  <a:cubicBezTo>
                    <a:pt x="97790" y="68580"/>
                    <a:pt x="68580" y="97917"/>
                    <a:pt x="32639" y="97917"/>
                  </a:cubicBezTo>
                  <a:close/>
                  <a:moveTo>
                    <a:pt x="48895" y="358648"/>
                  </a:moveTo>
                  <a:cubicBezTo>
                    <a:pt x="39878" y="358648"/>
                    <a:pt x="32639" y="351282"/>
                    <a:pt x="32639" y="342392"/>
                  </a:cubicBezTo>
                  <a:lnTo>
                    <a:pt x="32639" y="293497"/>
                  </a:lnTo>
                  <a:cubicBezTo>
                    <a:pt x="68580" y="293497"/>
                    <a:pt x="97790" y="322707"/>
                    <a:pt x="97790" y="358775"/>
                  </a:cubicBezTo>
                  <a:close/>
                  <a:moveTo>
                    <a:pt x="489077" y="342392"/>
                  </a:moveTo>
                  <a:cubicBezTo>
                    <a:pt x="489077" y="351409"/>
                    <a:pt x="481711" y="358648"/>
                    <a:pt x="472821" y="358648"/>
                  </a:cubicBezTo>
                  <a:lnTo>
                    <a:pt x="423926" y="358648"/>
                  </a:lnTo>
                  <a:cubicBezTo>
                    <a:pt x="423926" y="322707"/>
                    <a:pt x="453136" y="293370"/>
                    <a:pt x="489077" y="293370"/>
                  </a:cubicBezTo>
                  <a:close/>
                  <a:moveTo>
                    <a:pt x="489077" y="260858"/>
                  </a:moveTo>
                  <a:cubicBezTo>
                    <a:pt x="435102" y="260858"/>
                    <a:pt x="391287" y="304800"/>
                    <a:pt x="391287" y="358648"/>
                  </a:cubicBezTo>
                  <a:lnTo>
                    <a:pt x="130429" y="358648"/>
                  </a:lnTo>
                  <a:cubicBezTo>
                    <a:pt x="130429" y="304673"/>
                    <a:pt x="86487" y="260858"/>
                    <a:pt x="32639" y="260858"/>
                  </a:cubicBezTo>
                  <a:lnTo>
                    <a:pt x="32639" y="130429"/>
                  </a:lnTo>
                  <a:cubicBezTo>
                    <a:pt x="86614" y="130429"/>
                    <a:pt x="130429" y="86487"/>
                    <a:pt x="130429" y="32639"/>
                  </a:cubicBezTo>
                  <a:lnTo>
                    <a:pt x="391287" y="32639"/>
                  </a:lnTo>
                  <a:cubicBezTo>
                    <a:pt x="391287" y="86614"/>
                    <a:pt x="435229" y="130429"/>
                    <a:pt x="489077" y="130429"/>
                  </a:cubicBezTo>
                  <a:close/>
                  <a:moveTo>
                    <a:pt x="489077" y="97790"/>
                  </a:moveTo>
                  <a:cubicBezTo>
                    <a:pt x="453136" y="97790"/>
                    <a:pt x="423926" y="68580"/>
                    <a:pt x="423926" y="32512"/>
                  </a:cubicBezTo>
                  <a:lnTo>
                    <a:pt x="472821" y="32512"/>
                  </a:lnTo>
                  <a:cubicBezTo>
                    <a:pt x="481838" y="32512"/>
                    <a:pt x="489077" y="39878"/>
                    <a:pt x="489077" y="48768"/>
                  </a:cubicBezTo>
                  <a:close/>
                </a:path>
              </a:pathLst>
            </a:custGeom>
            <a:solidFill>
              <a:srgbClr val="FFFFFF"/>
            </a:solidFill>
          </p:spPr>
          <p:txBody>
            <a:bodyPr/>
            <a:lstStyle/>
            <a:p>
              <a:endParaRPr lang="en-US"/>
            </a:p>
          </p:txBody>
        </p:sp>
        <p:sp>
          <p:nvSpPr>
            <p:cNvPr id="38" name="Freeform 38"/>
            <p:cNvSpPr/>
            <p:nvPr/>
          </p:nvSpPr>
          <p:spPr>
            <a:xfrm>
              <a:off x="226568" y="128651"/>
              <a:ext cx="195580" cy="260858"/>
            </a:xfrm>
            <a:custGeom>
              <a:avLst/>
              <a:gdLst/>
              <a:ahLst/>
              <a:cxnLst/>
              <a:rect l="l" t="t" r="r" b="b"/>
              <a:pathLst>
                <a:path w="195580" h="260858">
                  <a:moveTo>
                    <a:pt x="97790" y="0"/>
                  </a:moveTo>
                  <a:cubicBezTo>
                    <a:pt x="43815" y="0"/>
                    <a:pt x="0" y="58547"/>
                    <a:pt x="0" y="130429"/>
                  </a:cubicBezTo>
                  <a:cubicBezTo>
                    <a:pt x="0" y="202311"/>
                    <a:pt x="43942" y="260858"/>
                    <a:pt x="97790" y="260858"/>
                  </a:cubicBezTo>
                  <a:cubicBezTo>
                    <a:pt x="151638" y="260858"/>
                    <a:pt x="195580" y="202311"/>
                    <a:pt x="195580" y="130429"/>
                  </a:cubicBezTo>
                  <a:cubicBezTo>
                    <a:pt x="195580" y="58547"/>
                    <a:pt x="151638" y="0"/>
                    <a:pt x="97790" y="0"/>
                  </a:cubicBezTo>
                  <a:moveTo>
                    <a:pt x="97790" y="228219"/>
                  </a:moveTo>
                  <a:cubicBezTo>
                    <a:pt x="62484" y="228219"/>
                    <a:pt x="32512" y="183388"/>
                    <a:pt x="32512" y="130429"/>
                  </a:cubicBezTo>
                  <a:cubicBezTo>
                    <a:pt x="32512" y="77470"/>
                    <a:pt x="62357" y="32639"/>
                    <a:pt x="97790" y="32639"/>
                  </a:cubicBezTo>
                  <a:cubicBezTo>
                    <a:pt x="133223" y="32639"/>
                    <a:pt x="163068" y="77470"/>
                    <a:pt x="163068" y="130429"/>
                  </a:cubicBezTo>
                  <a:cubicBezTo>
                    <a:pt x="163068" y="183388"/>
                    <a:pt x="133223" y="228219"/>
                    <a:pt x="97790" y="228219"/>
                  </a:cubicBezTo>
                </a:path>
              </a:pathLst>
            </a:custGeom>
            <a:solidFill>
              <a:srgbClr val="FFFFFF"/>
            </a:solidFill>
          </p:spPr>
          <p:txBody>
            <a:bodyPr/>
            <a:lstStyle/>
            <a:p>
              <a:endParaRPr lang="en-US"/>
            </a:p>
          </p:txBody>
        </p:sp>
      </p:grpSp>
      <p:sp>
        <p:nvSpPr>
          <p:cNvPr id="39" name="Freeform 39"/>
          <p:cNvSpPr/>
          <p:nvPr/>
        </p:nvSpPr>
        <p:spPr>
          <a:xfrm>
            <a:off x="6752904" y="7917001"/>
            <a:ext cx="4182797" cy="2369999"/>
          </a:xfrm>
          <a:custGeom>
            <a:avLst/>
            <a:gdLst/>
            <a:ahLst/>
            <a:cxnLst/>
            <a:rect l="l" t="t" r="r" b="b"/>
            <a:pathLst>
              <a:path w="4182797" h="2369999">
                <a:moveTo>
                  <a:pt x="0" y="0"/>
                </a:moveTo>
                <a:lnTo>
                  <a:pt x="4182796" y="0"/>
                </a:lnTo>
                <a:lnTo>
                  <a:pt x="4182796" y="2369999"/>
                </a:lnTo>
                <a:lnTo>
                  <a:pt x="0" y="2369999"/>
                </a:lnTo>
                <a:lnTo>
                  <a:pt x="0" y="0"/>
                </a:lnTo>
                <a:close/>
              </a:path>
            </a:pathLst>
          </a:custGeom>
          <a:blipFill>
            <a:blip r:embed="rId4"/>
            <a:stretch>
              <a:fillRect l="-392" t="-677" r="-400" b="-683"/>
            </a:stretch>
          </a:blipFill>
        </p:spPr>
        <p:txBody>
          <a:bodyPr/>
          <a:lstStyle/>
          <a:p>
            <a:endParaRPr lang="en-US"/>
          </a:p>
        </p:txBody>
      </p:sp>
      <p:sp>
        <p:nvSpPr>
          <p:cNvPr id="40" name="Freeform 40"/>
          <p:cNvSpPr/>
          <p:nvPr/>
        </p:nvSpPr>
        <p:spPr>
          <a:xfrm>
            <a:off x="13358812" y="2555069"/>
            <a:ext cx="4929188" cy="2759881"/>
          </a:xfrm>
          <a:custGeom>
            <a:avLst/>
            <a:gdLst/>
            <a:ahLst/>
            <a:cxnLst/>
            <a:rect l="l" t="t" r="r" b="b"/>
            <a:pathLst>
              <a:path w="4929188" h="2759881">
                <a:moveTo>
                  <a:pt x="0" y="0"/>
                </a:moveTo>
                <a:lnTo>
                  <a:pt x="4929188" y="0"/>
                </a:lnTo>
                <a:lnTo>
                  <a:pt x="4929188" y="2759881"/>
                </a:lnTo>
                <a:lnTo>
                  <a:pt x="0" y="2759881"/>
                </a:lnTo>
                <a:lnTo>
                  <a:pt x="0" y="0"/>
                </a:lnTo>
                <a:close/>
              </a:path>
            </a:pathLst>
          </a:custGeom>
          <a:blipFill>
            <a:blip r:embed="rId5"/>
            <a:stretch>
              <a:fillRect t="-580" r="-407" b="-715"/>
            </a:stretch>
          </a:blipFill>
        </p:spPr>
        <p:txBody>
          <a:bodyPr/>
          <a:lstStyle/>
          <a:p>
            <a:endParaRPr lang="en-US"/>
          </a:p>
        </p:txBody>
      </p:sp>
      <p:grpSp>
        <p:nvGrpSpPr>
          <p:cNvPr id="41" name="Group 41"/>
          <p:cNvGrpSpPr>
            <a:grpSpLocks noChangeAspect="1"/>
          </p:cNvGrpSpPr>
          <p:nvPr/>
        </p:nvGrpSpPr>
        <p:grpSpPr>
          <a:xfrm>
            <a:off x="10856321" y="5235571"/>
            <a:ext cx="4350115" cy="3157835"/>
            <a:chOff x="0" y="0"/>
            <a:chExt cx="3480092" cy="2526271"/>
          </a:xfrm>
        </p:grpSpPr>
        <p:sp>
          <p:nvSpPr>
            <p:cNvPr id="42" name="Freeform 42"/>
            <p:cNvSpPr/>
            <p:nvPr/>
          </p:nvSpPr>
          <p:spPr>
            <a:xfrm>
              <a:off x="63500" y="63500"/>
              <a:ext cx="3353054" cy="2399284"/>
            </a:xfrm>
            <a:custGeom>
              <a:avLst/>
              <a:gdLst/>
              <a:ahLst/>
              <a:cxnLst/>
              <a:rect l="l" t="t" r="r" b="b"/>
              <a:pathLst>
                <a:path w="3353054" h="2399284">
                  <a:moveTo>
                    <a:pt x="0" y="2399284"/>
                  </a:moveTo>
                  <a:lnTo>
                    <a:pt x="3353054" y="2399284"/>
                  </a:lnTo>
                  <a:lnTo>
                    <a:pt x="3353054" y="0"/>
                  </a:lnTo>
                  <a:lnTo>
                    <a:pt x="0" y="0"/>
                  </a:lnTo>
                  <a:close/>
                </a:path>
              </a:pathLst>
            </a:custGeom>
            <a:solidFill>
              <a:srgbClr val="3A7C9F"/>
            </a:solidFill>
          </p:spPr>
          <p:txBody>
            <a:bodyPr/>
            <a:lstStyle/>
            <a:p>
              <a:endParaRPr lang="en-US"/>
            </a:p>
          </p:txBody>
        </p:sp>
        <p:sp>
          <p:nvSpPr>
            <p:cNvPr id="43" name="Freeform 43"/>
            <p:cNvSpPr/>
            <p:nvPr/>
          </p:nvSpPr>
          <p:spPr>
            <a:xfrm>
              <a:off x="2527681" y="491617"/>
              <a:ext cx="579882" cy="459232"/>
            </a:xfrm>
            <a:custGeom>
              <a:avLst/>
              <a:gdLst/>
              <a:ahLst/>
              <a:cxnLst/>
              <a:rect l="l" t="t" r="r" b="b"/>
              <a:pathLst>
                <a:path w="579882" h="459232">
                  <a:moveTo>
                    <a:pt x="576326" y="131445"/>
                  </a:moveTo>
                  <a:lnTo>
                    <a:pt x="479679" y="5842"/>
                  </a:lnTo>
                  <a:cubicBezTo>
                    <a:pt x="476123" y="1143"/>
                    <a:pt x="469519" y="0"/>
                    <a:pt x="464693" y="3175"/>
                  </a:cubicBezTo>
                  <a:lnTo>
                    <a:pt x="402336" y="42799"/>
                  </a:lnTo>
                  <a:lnTo>
                    <a:pt x="320929" y="42799"/>
                  </a:lnTo>
                  <a:cubicBezTo>
                    <a:pt x="319913" y="42799"/>
                    <a:pt x="318897" y="43053"/>
                    <a:pt x="317881" y="43307"/>
                  </a:cubicBezTo>
                  <a:lnTo>
                    <a:pt x="254762" y="61468"/>
                  </a:lnTo>
                  <a:lnTo>
                    <a:pt x="189230" y="43561"/>
                  </a:lnTo>
                  <a:lnTo>
                    <a:pt x="125603" y="3048"/>
                  </a:lnTo>
                  <a:cubicBezTo>
                    <a:pt x="120777" y="0"/>
                    <a:pt x="114300" y="1016"/>
                    <a:pt x="110744" y="5461"/>
                  </a:cubicBezTo>
                  <a:lnTo>
                    <a:pt x="3810" y="137922"/>
                  </a:lnTo>
                  <a:cubicBezTo>
                    <a:pt x="0" y="142621"/>
                    <a:pt x="635" y="149606"/>
                    <a:pt x="5207" y="153670"/>
                  </a:cubicBezTo>
                  <a:lnTo>
                    <a:pt x="61214" y="201930"/>
                  </a:lnTo>
                  <a:lnTo>
                    <a:pt x="111506" y="269621"/>
                  </a:lnTo>
                  <a:cubicBezTo>
                    <a:pt x="96774" y="285242"/>
                    <a:pt x="97155" y="310007"/>
                    <a:pt x="112395" y="325247"/>
                  </a:cubicBezTo>
                  <a:cubicBezTo>
                    <a:pt x="119126" y="331978"/>
                    <a:pt x="127762" y="335788"/>
                    <a:pt x="136652" y="336677"/>
                  </a:cubicBezTo>
                  <a:cubicBezTo>
                    <a:pt x="136398" y="338709"/>
                    <a:pt x="136144" y="340741"/>
                    <a:pt x="136144" y="342773"/>
                  </a:cubicBezTo>
                  <a:cubicBezTo>
                    <a:pt x="136144" y="353441"/>
                    <a:pt x="140335" y="363474"/>
                    <a:pt x="147828" y="371094"/>
                  </a:cubicBezTo>
                  <a:cubicBezTo>
                    <a:pt x="155321" y="378714"/>
                    <a:pt x="165481" y="382778"/>
                    <a:pt x="176149" y="382778"/>
                  </a:cubicBezTo>
                  <a:cubicBezTo>
                    <a:pt x="176276" y="382778"/>
                    <a:pt x="176403" y="382778"/>
                    <a:pt x="176530" y="382778"/>
                  </a:cubicBezTo>
                  <a:cubicBezTo>
                    <a:pt x="176530" y="383032"/>
                    <a:pt x="176530" y="383286"/>
                    <a:pt x="176530" y="383667"/>
                  </a:cubicBezTo>
                  <a:cubicBezTo>
                    <a:pt x="176530" y="394335"/>
                    <a:pt x="180721" y="404368"/>
                    <a:pt x="188214" y="411988"/>
                  </a:cubicBezTo>
                  <a:cubicBezTo>
                    <a:pt x="195707" y="419608"/>
                    <a:pt x="205867" y="423672"/>
                    <a:pt x="216535" y="423672"/>
                  </a:cubicBezTo>
                  <a:cubicBezTo>
                    <a:pt x="218694" y="423672"/>
                    <a:pt x="220726" y="423545"/>
                    <a:pt x="222758" y="423164"/>
                  </a:cubicBezTo>
                  <a:cubicBezTo>
                    <a:pt x="223647" y="432054"/>
                    <a:pt x="227457" y="440690"/>
                    <a:pt x="234315" y="447548"/>
                  </a:cubicBezTo>
                  <a:cubicBezTo>
                    <a:pt x="242062" y="455422"/>
                    <a:pt x="252349" y="459232"/>
                    <a:pt x="262636" y="459232"/>
                  </a:cubicBezTo>
                  <a:cubicBezTo>
                    <a:pt x="272923" y="459232"/>
                    <a:pt x="283083" y="455295"/>
                    <a:pt x="290957" y="447548"/>
                  </a:cubicBezTo>
                  <a:lnTo>
                    <a:pt x="297053" y="441452"/>
                  </a:lnTo>
                  <a:lnTo>
                    <a:pt x="299593" y="443484"/>
                  </a:lnTo>
                  <a:cubicBezTo>
                    <a:pt x="307340" y="450977"/>
                    <a:pt x="317373" y="454660"/>
                    <a:pt x="327406" y="454660"/>
                  </a:cubicBezTo>
                  <a:cubicBezTo>
                    <a:pt x="337693" y="454660"/>
                    <a:pt x="347853" y="450723"/>
                    <a:pt x="355727" y="442976"/>
                  </a:cubicBezTo>
                  <a:cubicBezTo>
                    <a:pt x="363728" y="434975"/>
                    <a:pt x="367538" y="424561"/>
                    <a:pt x="367411" y="414020"/>
                  </a:cubicBezTo>
                  <a:cubicBezTo>
                    <a:pt x="377825" y="414147"/>
                    <a:pt x="388366" y="410337"/>
                    <a:pt x="396367" y="402336"/>
                  </a:cubicBezTo>
                  <a:cubicBezTo>
                    <a:pt x="404368" y="394335"/>
                    <a:pt x="408178" y="383921"/>
                    <a:pt x="408051" y="373380"/>
                  </a:cubicBezTo>
                  <a:cubicBezTo>
                    <a:pt x="418973" y="373507"/>
                    <a:pt x="429260" y="369316"/>
                    <a:pt x="437007" y="361696"/>
                  </a:cubicBezTo>
                  <a:cubicBezTo>
                    <a:pt x="445008" y="353695"/>
                    <a:pt x="448818" y="343281"/>
                    <a:pt x="448691" y="332740"/>
                  </a:cubicBezTo>
                  <a:cubicBezTo>
                    <a:pt x="459105" y="332867"/>
                    <a:pt x="469646" y="329057"/>
                    <a:pt x="477647" y="321056"/>
                  </a:cubicBezTo>
                  <a:cubicBezTo>
                    <a:pt x="491236" y="307467"/>
                    <a:pt x="493014" y="286512"/>
                    <a:pt x="482854" y="271018"/>
                  </a:cubicBezTo>
                  <a:lnTo>
                    <a:pt x="519557" y="194183"/>
                  </a:lnTo>
                  <a:lnTo>
                    <a:pt x="574675" y="146685"/>
                  </a:lnTo>
                  <a:cubicBezTo>
                    <a:pt x="579247" y="142748"/>
                    <a:pt x="579882" y="135890"/>
                    <a:pt x="576199" y="131191"/>
                  </a:cubicBezTo>
                  <a:moveTo>
                    <a:pt x="121920" y="27813"/>
                  </a:moveTo>
                  <a:lnTo>
                    <a:pt x="167640" y="56896"/>
                  </a:lnTo>
                  <a:lnTo>
                    <a:pt x="68072" y="178181"/>
                  </a:lnTo>
                  <a:lnTo>
                    <a:pt x="28194" y="143891"/>
                  </a:lnTo>
                  <a:close/>
                  <a:moveTo>
                    <a:pt x="128397" y="284861"/>
                  </a:moveTo>
                  <a:lnTo>
                    <a:pt x="142240" y="271018"/>
                  </a:lnTo>
                  <a:cubicBezTo>
                    <a:pt x="142621" y="270637"/>
                    <a:pt x="143129" y="270256"/>
                    <a:pt x="143510" y="269875"/>
                  </a:cubicBezTo>
                  <a:cubicBezTo>
                    <a:pt x="146177" y="267716"/>
                    <a:pt x="149479" y="266319"/>
                    <a:pt x="152908" y="266065"/>
                  </a:cubicBezTo>
                  <a:cubicBezTo>
                    <a:pt x="153035" y="266065"/>
                    <a:pt x="153162" y="266065"/>
                    <a:pt x="153162" y="266065"/>
                  </a:cubicBezTo>
                  <a:cubicBezTo>
                    <a:pt x="153670" y="266065"/>
                    <a:pt x="154178" y="265938"/>
                    <a:pt x="154686" y="265938"/>
                  </a:cubicBezTo>
                  <a:cubicBezTo>
                    <a:pt x="159385" y="266065"/>
                    <a:pt x="163830" y="267970"/>
                    <a:pt x="167132" y="271399"/>
                  </a:cubicBezTo>
                  <a:cubicBezTo>
                    <a:pt x="173482" y="278130"/>
                    <a:pt x="173228" y="289179"/>
                    <a:pt x="166370" y="296037"/>
                  </a:cubicBezTo>
                  <a:lnTo>
                    <a:pt x="153035" y="309372"/>
                  </a:lnTo>
                  <a:cubicBezTo>
                    <a:pt x="146304" y="316103"/>
                    <a:pt x="135255" y="316103"/>
                    <a:pt x="128524" y="309372"/>
                  </a:cubicBezTo>
                  <a:cubicBezTo>
                    <a:pt x="121793" y="302641"/>
                    <a:pt x="121793" y="291592"/>
                    <a:pt x="128524" y="284861"/>
                  </a:cubicBezTo>
                  <a:moveTo>
                    <a:pt x="164084" y="355346"/>
                  </a:moveTo>
                  <a:cubicBezTo>
                    <a:pt x="160782" y="352044"/>
                    <a:pt x="159004" y="347726"/>
                    <a:pt x="159004" y="343027"/>
                  </a:cubicBezTo>
                  <a:cubicBezTo>
                    <a:pt x="159004" y="338328"/>
                    <a:pt x="160782" y="334010"/>
                    <a:pt x="164084" y="330708"/>
                  </a:cubicBezTo>
                  <a:lnTo>
                    <a:pt x="190881" y="303911"/>
                  </a:lnTo>
                  <a:cubicBezTo>
                    <a:pt x="195961" y="298831"/>
                    <a:pt x="204089" y="297434"/>
                    <a:pt x="210566" y="300482"/>
                  </a:cubicBezTo>
                  <a:cubicBezTo>
                    <a:pt x="217297" y="303657"/>
                    <a:pt x="221107" y="311023"/>
                    <a:pt x="220091" y="318389"/>
                  </a:cubicBezTo>
                  <a:cubicBezTo>
                    <a:pt x="219583" y="322326"/>
                    <a:pt x="217678" y="326009"/>
                    <a:pt x="214884" y="328803"/>
                  </a:cubicBezTo>
                  <a:lnTo>
                    <a:pt x="188468" y="355092"/>
                  </a:lnTo>
                  <a:cubicBezTo>
                    <a:pt x="185166" y="358394"/>
                    <a:pt x="180848" y="360172"/>
                    <a:pt x="176149" y="360172"/>
                  </a:cubicBezTo>
                  <a:cubicBezTo>
                    <a:pt x="171450" y="360172"/>
                    <a:pt x="167132" y="358394"/>
                    <a:pt x="163830" y="355092"/>
                  </a:cubicBezTo>
                  <a:moveTo>
                    <a:pt x="204216" y="395859"/>
                  </a:moveTo>
                  <a:cubicBezTo>
                    <a:pt x="200914" y="392557"/>
                    <a:pt x="199136" y="388239"/>
                    <a:pt x="199136" y="383540"/>
                  </a:cubicBezTo>
                  <a:cubicBezTo>
                    <a:pt x="199136" y="378841"/>
                    <a:pt x="200914" y="374523"/>
                    <a:pt x="204216" y="371221"/>
                  </a:cubicBezTo>
                  <a:lnTo>
                    <a:pt x="231013" y="344424"/>
                  </a:lnTo>
                  <a:cubicBezTo>
                    <a:pt x="236474" y="338963"/>
                    <a:pt x="245237" y="337820"/>
                    <a:pt x="251968" y="341630"/>
                  </a:cubicBezTo>
                  <a:cubicBezTo>
                    <a:pt x="258064" y="345186"/>
                    <a:pt x="261239" y="352171"/>
                    <a:pt x="260223" y="359156"/>
                  </a:cubicBezTo>
                  <a:cubicBezTo>
                    <a:pt x="259715" y="362966"/>
                    <a:pt x="257810" y="366649"/>
                    <a:pt x="255143" y="369316"/>
                  </a:cubicBezTo>
                  <a:lnTo>
                    <a:pt x="228854" y="395605"/>
                  </a:lnTo>
                  <a:cubicBezTo>
                    <a:pt x="225552" y="398907"/>
                    <a:pt x="221234" y="400685"/>
                    <a:pt x="216535" y="400685"/>
                  </a:cubicBezTo>
                  <a:cubicBezTo>
                    <a:pt x="211836" y="400685"/>
                    <a:pt x="207518" y="398907"/>
                    <a:pt x="204216" y="395605"/>
                  </a:cubicBezTo>
                  <a:moveTo>
                    <a:pt x="250190" y="431165"/>
                  </a:moveTo>
                  <a:cubicBezTo>
                    <a:pt x="243459" y="424434"/>
                    <a:pt x="243459" y="413385"/>
                    <a:pt x="250190" y="406654"/>
                  </a:cubicBezTo>
                  <a:lnTo>
                    <a:pt x="264033" y="392811"/>
                  </a:lnTo>
                  <a:cubicBezTo>
                    <a:pt x="264414" y="392430"/>
                    <a:pt x="264922" y="392049"/>
                    <a:pt x="265303" y="391668"/>
                  </a:cubicBezTo>
                  <a:cubicBezTo>
                    <a:pt x="265303" y="391668"/>
                    <a:pt x="265303" y="391668"/>
                    <a:pt x="265303" y="391668"/>
                  </a:cubicBezTo>
                  <a:cubicBezTo>
                    <a:pt x="267589" y="389890"/>
                    <a:pt x="270129" y="388620"/>
                    <a:pt x="273050" y="388112"/>
                  </a:cubicBezTo>
                  <a:cubicBezTo>
                    <a:pt x="273177" y="388112"/>
                    <a:pt x="273177" y="388112"/>
                    <a:pt x="273304" y="388112"/>
                  </a:cubicBezTo>
                  <a:cubicBezTo>
                    <a:pt x="273812" y="387985"/>
                    <a:pt x="274320" y="387985"/>
                    <a:pt x="274701" y="387858"/>
                  </a:cubicBezTo>
                  <a:cubicBezTo>
                    <a:pt x="274955" y="387858"/>
                    <a:pt x="275082" y="387858"/>
                    <a:pt x="275336" y="387858"/>
                  </a:cubicBezTo>
                  <a:cubicBezTo>
                    <a:pt x="275717" y="387858"/>
                    <a:pt x="276098" y="387858"/>
                    <a:pt x="276606" y="387858"/>
                  </a:cubicBezTo>
                  <a:cubicBezTo>
                    <a:pt x="281305" y="387985"/>
                    <a:pt x="285750" y="389890"/>
                    <a:pt x="289052" y="393319"/>
                  </a:cubicBezTo>
                  <a:cubicBezTo>
                    <a:pt x="289433" y="393700"/>
                    <a:pt x="289814" y="394208"/>
                    <a:pt x="290195" y="394589"/>
                  </a:cubicBezTo>
                  <a:cubicBezTo>
                    <a:pt x="295402" y="401447"/>
                    <a:pt x="294767" y="411480"/>
                    <a:pt x="288290" y="417957"/>
                  </a:cubicBezTo>
                  <a:lnTo>
                    <a:pt x="274955" y="431292"/>
                  </a:lnTo>
                  <a:cubicBezTo>
                    <a:pt x="268224" y="438023"/>
                    <a:pt x="257175" y="438023"/>
                    <a:pt x="250444" y="431292"/>
                  </a:cubicBezTo>
                  <a:moveTo>
                    <a:pt x="461645" y="304927"/>
                  </a:moveTo>
                  <a:cubicBezTo>
                    <a:pt x="454914" y="311658"/>
                    <a:pt x="443865" y="311658"/>
                    <a:pt x="437134" y="304927"/>
                  </a:cubicBezTo>
                  <a:cubicBezTo>
                    <a:pt x="436880" y="304673"/>
                    <a:pt x="436626" y="304419"/>
                    <a:pt x="436372" y="304292"/>
                  </a:cubicBezTo>
                  <a:lnTo>
                    <a:pt x="363601" y="230759"/>
                  </a:lnTo>
                  <a:cubicBezTo>
                    <a:pt x="359156" y="226314"/>
                    <a:pt x="352044" y="226314"/>
                    <a:pt x="347599" y="230632"/>
                  </a:cubicBezTo>
                  <a:cubicBezTo>
                    <a:pt x="343154" y="234950"/>
                    <a:pt x="343154" y="242189"/>
                    <a:pt x="347472" y="246634"/>
                  </a:cubicBezTo>
                  <a:lnTo>
                    <a:pt x="421132" y="320929"/>
                  </a:lnTo>
                  <a:cubicBezTo>
                    <a:pt x="421132" y="320929"/>
                    <a:pt x="421132" y="320929"/>
                    <a:pt x="421132" y="320929"/>
                  </a:cubicBezTo>
                  <a:cubicBezTo>
                    <a:pt x="427863" y="327660"/>
                    <a:pt x="427863" y="338709"/>
                    <a:pt x="421132" y="345440"/>
                  </a:cubicBezTo>
                  <a:cubicBezTo>
                    <a:pt x="417830" y="348742"/>
                    <a:pt x="413512" y="350520"/>
                    <a:pt x="408813" y="350520"/>
                  </a:cubicBezTo>
                  <a:cubicBezTo>
                    <a:pt x="404114" y="350520"/>
                    <a:pt x="399796" y="348742"/>
                    <a:pt x="396494" y="345440"/>
                  </a:cubicBezTo>
                  <a:lnTo>
                    <a:pt x="347218" y="295656"/>
                  </a:lnTo>
                  <a:cubicBezTo>
                    <a:pt x="342773" y="291211"/>
                    <a:pt x="335661" y="291211"/>
                    <a:pt x="331216" y="295529"/>
                  </a:cubicBezTo>
                  <a:cubicBezTo>
                    <a:pt x="326772" y="299847"/>
                    <a:pt x="326771" y="307086"/>
                    <a:pt x="331089" y="311531"/>
                  </a:cubicBezTo>
                  <a:lnTo>
                    <a:pt x="379604" y="360553"/>
                  </a:lnTo>
                  <a:cubicBezTo>
                    <a:pt x="379858" y="360807"/>
                    <a:pt x="380111" y="361188"/>
                    <a:pt x="380366" y="361442"/>
                  </a:cubicBezTo>
                  <a:cubicBezTo>
                    <a:pt x="387097" y="368173"/>
                    <a:pt x="387097" y="379222"/>
                    <a:pt x="380366" y="385953"/>
                  </a:cubicBezTo>
                  <a:cubicBezTo>
                    <a:pt x="373635" y="392684"/>
                    <a:pt x="362586" y="392684"/>
                    <a:pt x="355727" y="385953"/>
                  </a:cubicBezTo>
                  <a:lnTo>
                    <a:pt x="328804" y="358775"/>
                  </a:lnTo>
                  <a:cubicBezTo>
                    <a:pt x="324358" y="354330"/>
                    <a:pt x="317247" y="354330"/>
                    <a:pt x="312802" y="358648"/>
                  </a:cubicBezTo>
                  <a:cubicBezTo>
                    <a:pt x="308357" y="362966"/>
                    <a:pt x="308357" y="370205"/>
                    <a:pt x="312675" y="374650"/>
                  </a:cubicBezTo>
                  <a:lnTo>
                    <a:pt x="338837" y="401066"/>
                  </a:lnTo>
                  <a:cubicBezTo>
                    <a:pt x="339091" y="401320"/>
                    <a:pt x="339345" y="401701"/>
                    <a:pt x="339599" y="401955"/>
                  </a:cubicBezTo>
                  <a:cubicBezTo>
                    <a:pt x="346330" y="408686"/>
                    <a:pt x="346330" y="419735"/>
                    <a:pt x="339599" y="426466"/>
                  </a:cubicBezTo>
                  <a:cubicBezTo>
                    <a:pt x="332868" y="433197"/>
                    <a:pt x="321819" y="433197"/>
                    <a:pt x="315088" y="426466"/>
                  </a:cubicBezTo>
                  <a:cubicBezTo>
                    <a:pt x="314326" y="425704"/>
                    <a:pt x="313437" y="425069"/>
                    <a:pt x="312548" y="424434"/>
                  </a:cubicBezTo>
                  <a:cubicBezTo>
                    <a:pt x="311786" y="423926"/>
                    <a:pt x="311659" y="423418"/>
                    <a:pt x="312040" y="422529"/>
                  </a:cubicBezTo>
                  <a:cubicBezTo>
                    <a:pt x="312421" y="421640"/>
                    <a:pt x="312929" y="420751"/>
                    <a:pt x="313310" y="419862"/>
                  </a:cubicBezTo>
                  <a:cubicBezTo>
                    <a:pt x="313691" y="418973"/>
                    <a:pt x="314072" y="417830"/>
                    <a:pt x="314326" y="416687"/>
                  </a:cubicBezTo>
                  <a:cubicBezTo>
                    <a:pt x="316104" y="411099"/>
                    <a:pt x="316612" y="405130"/>
                    <a:pt x="315723" y="399288"/>
                  </a:cubicBezTo>
                  <a:cubicBezTo>
                    <a:pt x="314199" y="388112"/>
                    <a:pt x="308103" y="378079"/>
                    <a:pt x="298832" y="371729"/>
                  </a:cubicBezTo>
                  <a:cubicBezTo>
                    <a:pt x="293752" y="368300"/>
                    <a:pt x="288037" y="366014"/>
                    <a:pt x="281941" y="365252"/>
                  </a:cubicBezTo>
                  <a:cubicBezTo>
                    <a:pt x="284862" y="352425"/>
                    <a:pt x="281306" y="338455"/>
                    <a:pt x="272289" y="328803"/>
                  </a:cubicBezTo>
                  <a:cubicBezTo>
                    <a:pt x="264796" y="320929"/>
                    <a:pt x="254636" y="316484"/>
                    <a:pt x="243714" y="316230"/>
                  </a:cubicBezTo>
                  <a:cubicBezTo>
                    <a:pt x="243333" y="316230"/>
                    <a:pt x="242952" y="316230"/>
                    <a:pt x="242571" y="316230"/>
                  </a:cubicBezTo>
                  <a:cubicBezTo>
                    <a:pt x="242825" y="305816"/>
                    <a:pt x="239015" y="295529"/>
                    <a:pt x="231903" y="287909"/>
                  </a:cubicBezTo>
                  <a:cubicBezTo>
                    <a:pt x="224410" y="280035"/>
                    <a:pt x="214250" y="275590"/>
                    <a:pt x="203328" y="275336"/>
                  </a:cubicBezTo>
                  <a:cubicBezTo>
                    <a:pt x="200026" y="275336"/>
                    <a:pt x="196851" y="275590"/>
                    <a:pt x="193676" y="276352"/>
                  </a:cubicBezTo>
                  <a:cubicBezTo>
                    <a:pt x="192279" y="266954"/>
                    <a:pt x="187580" y="258318"/>
                    <a:pt x="180468" y="252095"/>
                  </a:cubicBezTo>
                  <a:cubicBezTo>
                    <a:pt x="173356" y="245872"/>
                    <a:pt x="164339" y="242570"/>
                    <a:pt x="154814" y="242443"/>
                  </a:cubicBezTo>
                  <a:cubicBezTo>
                    <a:pt x="144781" y="242316"/>
                    <a:pt x="134875" y="245999"/>
                    <a:pt x="127509" y="252730"/>
                  </a:cubicBezTo>
                  <a:lnTo>
                    <a:pt x="83694" y="193802"/>
                  </a:lnTo>
                  <a:lnTo>
                    <a:pt x="188342" y="66294"/>
                  </a:lnTo>
                  <a:lnTo>
                    <a:pt x="221743" y="75438"/>
                  </a:lnTo>
                  <a:lnTo>
                    <a:pt x="178183" y="152273"/>
                  </a:lnTo>
                  <a:cubicBezTo>
                    <a:pt x="172975" y="161544"/>
                    <a:pt x="171578" y="172339"/>
                    <a:pt x="174500" y="182626"/>
                  </a:cubicBezTo>
                  <a:cubicBezTo>
                    <a:pt x="177421" y="192913"/>
                    <a:pt x="184025" y="201549"/>
                    <a:pt x="193296" y="206756"/>
                  </a:cubicBezTo>
                  <a:cubicBezTo>
                    <a:pt x="193931" y="207137"/>
                    <a:pt x="194439" y="207391"/>
                    <a:pt x="195074" y="207645"/>
                  </a:cubicBezTo>
                  <a:cubicBezTo>
                    <a:pt x="195074" y="207645"/>
                    <a:pt x="195200" y="207645"/>
                    <a:pt x="195200" y="207772"/>
                  </a:cubicBezTo>
                  <a:cubicBezTo>
                    <a:pt x="196724" y="208534"/>
                    <a:pt x="198375" y="209169"/>
                    <a:pt x="200027" y="209804"/>
                  </a:cubicBezTo>
                  <a:cubicBezTo>
                    <a:pt x="207647" y="212471"/>
                    <a:pt x="215775" y="212725"/>
                    <a:pt x="223775" y="210566"/>
                  </a:cubicBezTo>
                  <a:cubicBezTo>
                    <a:pt x="234062" y="207772"/>
                    <a:pt x="242699" y="201041"/>
                    <a:pt x="247905" y="191770"/>
                  </a:cubicBezTo>
                  <a:lnTo>
                    <a:pt x="276226" y="141859"/>
                  </a:lnTo>
                  <a:lnTo>
                    <a:pt x="326772" y="145415"/>
                  </a:lnTo>
                  <a:lnTo>
                    <a:pt x="461392" y="280035"/>
                  </a:lnTo>
                  <a:cubicBezTo>
                    <a:pt x="468123" y="286766"/>
                    <a:pt x="468123" y="297815"/>
                    <a:pt x="461392" y="304546"/>
                  </a:cubicBezTo>
                  <a:moveTo>
                    <a:pt x="466091" y="252603"/>
                  </a:moveTo>
                  <a:lnTo>
                    <a:pt x="339726" y="126238"/>
                  </a:lnTo>
                  <a:cubicBezTo>
                    <a:pt x="339472" y="125984"/>
                    <a:pt x="339218" y="125730"/>
                    <a:pt x="338964" y="125603"/>
                  </a:cubicBezTo>
                  <a:cubicBezTo>
                    <a:pt x="337186" y="124079"/>
                    <a:pt x="334900" y="123190"/>
                    <a:pt x="332487" y="123063"/>
                  </a:cubicBezTo>
                  <a:lnTo>
                    <a:pt x="270511" y="118618"/>
                  </a:lnTo>
                  <a:cubicBezTo>
                    <a:pt x="266193" y="118364"/>
                    <a:pt x="262002" y="120650"/>
                    <a:pt x="259843" y="124333"/>
                  </a:cubicBezTo>
                  <a:lnTo>
                    <a:pt x="227966" y="180467"/>
                  </a:lnTo>
                  <a:cubicBezTo>
                    <a:pt x="225681" y="184531"/>
                    <a:pt x="221997" y="187452"/>
                    <a:pt x="217425" y="188595"/>
                  </a:cubicBezTo>
                  <a:cubicBezTo>
                    <a:pt x="212853" y="189738"/>
                    <a:pt x="208281" y="189230"/>
                    <a:pt x="204218" y="186944"/>
                  </a:cubicBezTo>
                  <a:cubicBezTo>
                    <a:pt x="200154" y="184658"/>
                    <a:pt x="197233" y="180975"/>
                    <a:pt x="196090" y="176403"/>
                  </a:cubicBezTo>
                  <a:cubicBezTo>
                    <a:pt x="194947" y="171831"/>
                    <a:pt x="195455" y="167259"/>
                    <a:pt x="197741" y="163195"/>
                  </a:cubicBezTo>
                  <a:lnTo>
                    <a:pt x="240286" y="88138"/>
                  </a:lnTo>
                  <a:lnTo>
                    <a:pt x="257558" y="83185"/>
                  </a:lnTo>
                  <a:cubicBezTo>
                    <a:pt x="257685" y="83185"/>
                    <a:pt x="257812" y="83058"/>
                    <a:pt x="257939" y="83058"/>
                  </a:cubicBezTo>
                  <a:lnTo>
                    <a:pt x="322201" y="64516"/>
                  </a:lnTo>
                  <a:lnTo>
                    <a:pt x="399925" y="64516"/>
                  </a:lnTo>
                  <a:lnTo>
                    <a:pt x="496953" y="187833"/>
                  </a:lnTo>
                  <a:close/>
                  <a:moveTo>
                    <a:pt x="511811" y="170180"/>
                  </a:moveTo>
                  <a:lnTo>
                    <a:pt x="422149" y="56134"/>
                  </a:lnTo>
                  <a:lnTo>
                    <a:pt x="467869" y="27051"/>
                  </a:lnTo>
                  <a:lnTo>
                    <a:pt x="551690" y="135890"/>
                  </a:lnTo>
                  <a:close/>
                </a:path>
              </a:pathLst>
            </a:custGeom>
            <a:solidFill>
              <a:srgbClr val="FFFFFF"/>
            </a:solidFill>
          </p:spPr>
          <p:txBody>
            <a:bodyPr/>
            <a:lstStyle/>
            <a:p>
              <a:endParaRPr lang="en-US"/>
            </a:p>
          </p:txBody>
        </p:sp>
        <p:sp>
          <p:nvSpPr>
            <p:cNvPr id="44" name="Freeform 44"/>
            <p:cNvSpPr/>
            <p:nvPr/>
          </p:nvSpPr>
          <p:spPr>
            <a:xfrm>
              <a:off x="2866263" y="412242"/>
              <a:ext cx="102235" cy="101092"/>
            </a:xfrm>
            <a:custGeom>
              <a:avLst/>
              <a:gdLst/>
              <a:ahLst/>
              <a:cxnLst/>
              <a:rect l="l" t="t" r="r" b="b"/>
              <a:pathLst>
                <a:path w="102235" h="101092">
                  <a:moveTo>
                    <a:pt x="12446" y="101092"/>
                  </a:moveTo>
                  <a:cubicBezTo>
                    <a:pt x="15367" y="101092"/>
                    <a:pt x="18288" y="99949"/>
                    <a:pt x="20447" y="97790"/>
                  </a:cubicBezTo>
                  <a:lnTo>
                    <a:pt x="97790" y="20447"/>
                  </a:lnTo>
                  <a:cubicBezTo>
                    <a:pt x="102235" y="16002"/>
                    <a:pt x="102235" y="8890"/>
                    <a:pt x="97790" y="4445"/>
                  </a:cubicBezTo>
                  <a:cubicBezTo>
                    <a:pt x="93345" y="0"/>
                    <a:pt x="86233" y="0"/>
                    <a:pt x="81788" y="4445"/>
                  </a:cubicBezTo>
                  <a:lnTo>
                    <a:pt x="4445" y="81788"/>
                  </a:lnTo>
                  <a:cubicBezTo>
                    <a:pt x="0" y="86233"/>
                    <a:pt x="0" y="93345"/>
                    <a:pt x="4445" y="97790"/>
                  </a:cubicBezTo>
                  <a:cubicBezTo>
                    <a:pt x="6604" y="99949"/>
                    <a:pt x="9525" y="101092"/>
                    <a:pt x="12446" y="101092"/>
                  </a:cubicBezTo>
                </a:path>
              </a:pathLst>
            </a:custGeom>
            <a:solidFill>
              <a:srgbClr val="FFFFFF"/>
            </a:solidFill>
          </p:spPr>
          <p:txBody>
            <a:bodyPr/>
            <a:lstStyle/>
            <a:p>
              <a:endParaRPr lang="en-US"/>
            </a:p>
          </p:txBody>
        </p:sp>
        <p:sp>
          <p:nvSpPr>
            <p:cNvPr id="45" name="Freeform 45"/>
            <p:cNvSpPr/>
            <p:nvPr/>
          </p:nvSpPr>
          <p:spPr>
            <a:xfrm>
              <a:off x="2666746" y="412242"/>
              <a:ext cx="102235" cy="101092"/>
            </a:xfrm>
            <a:custGeom>
              <a:avLst/>
              <a:gdLst/>
              <a:ahLst/>
              <a:cxnLst/>
              <a:rect l="l" t="t" r="r" b="b"/>
              <a:pathLst>
                <a:path w="102235" h="101092">
                  <a:moveTo>
                    <a:pt x="81788" y="97790"/>
                  </a:moveTo>
                  <a:cubicBezTo>
                    <a:pt x="83947" y="99949"/>
                    <a:pt x="86868" y="101092"/>
                    <a:pt x="89789" y="101092"/>
                  </a:cubicBezTo>
                  <a:cubicBezTo>
                    <a:pt x="92710" y="101092"/>
                    <a:pt x="95631" y="99949"/>
                    <a:pt x="97790" y="97790"/>
                  </a:cubicBezTo>
                  <a:cubicBezTo>
                    <a:pt x="102235" y="93345"/>
                    <a:pt x="102235" y="86233"/>
                    <a:pt x="97790" y="81788"/>
                  </a:cubicBezTo>
                  <a:lnTo>
                    <a:pt x="20447" y="4445"/>
                  </a:lnTo>
                  <a:cubicBezTo>
                    <a:pt x="16002" y="0"/>
                    <a:pt x="8890" y="0"/>
                    <a:pt x="4445" y="4445"/>
                  </a:cubicBezTo>
                  <a:cubicBezTo>
                    <a:pt x="0" y="8890"/>
                    <a:pt x="0" y="16002"/>
                    <a:pt x="4445" y="20447"/>
                  </a:cubicBezTo>
                  <a:close/>
                </a:path>
              </a:pathLst>
            </a:custGeom>
            <a:solidFill>
              <a:srgbClr val="FFFFFF"/>
            </a:solidFill>
          </p:spPr>
          <p:txBody>
            <a:bodyPr/>
            <a:lstStyle/>
            <a:p>
              <a:endParaRPr lang="en-US"/>
            </a:p>
          </p:txBody>
        </p:sp>
        <p:sp>
          <p:nvSpPr>
            <p:cNvPr id="46" name="Freeform 46"/>
            <p:cNvSpPr/>
            <p:nvPr/>
          </p:nvSpPr>
          <p:spPr>
            <a:xfrm>
              <a:off x="2806319" y="426720"/>
              <a:ext cx="22606" cy="86614"/>
            </a:xfrm>
            <a:custGeom>
              <a:avLst/>
              <a:gdLst/>
              <a:ahLst/>
              <a:cxnLst/>
              <a:rect l="l" t="t" r="r" b="b"/>
              <a:pathLst>
                <a:path w="22606" h="86614">
                  <a:moveTo>
                    <a:pt x="11303" y="86614"/>
                  </a:moveTo>
                  <a:cubicBezTo>
                    <a:pt x="17526" y="86614"/>
                    <a:pt x="22606" y="81534"/>
                    <a:pt x="22606" y="75311"/>
                  </a:cubicBezTo>
                  <a:lnTo>
                    <a:pt x="22606" y="11303"/>
                  </a:lnTo>
                  <a:cubicBezTo>
                    <a:pt x="22606" y="5080"/>
                    <a:pt x="17526" y="0"/>
                    <a:pt x="11303" y="0"/>
                  </a:cubicBezTo>
                  <a:cubicBezTo>
                    <a:pt x="5080" y="0"/>
                    <a:pt x="0" y="5080"/>
                    <a:pt x="0" y="11303"/>
                  </a:cubicBezTo>
                  <a:lnTo>
                    <a:pt x="0" y="75311"/>
                  </a:lnTo>
                  <a:cubicBezTo>
                    <a:pt x="0" y="81534"/>
                    <a:pt x="5080" y="86614"/>
                    <a:pt x="11303" y="86614"/>
                  </a:cubicBezTo>
                </a:path>
              </a:pathLst>
            </a:custGeom>
            <a:solidFill>
              <a:srgbClr val="FFFFFF"/>
            </a:solidFill>
          </p:spPr>
          <p:txBody>
            <a:bodyPr/>
            <a:lstStyle/>
            <a:p>
              <a:endParaRPr lang="en-US"/>
            </a:p>
          </p:txBody>
        </p:sp>
        <p:sp>
          <p:nvSpPr>
            <p:cNvPr id="47" name="Freeform 47"/>
            <p:cNvSpPr/>
            <p:nvPr/>
          </p:nvSpPr>
          <p:spPr>
            <a:xfrm>
              <a:off x="2805049" y="380619"/>
              <a:ext cx="24765" cy="23622"/>
            </a:xfrm>
            <a:custGeom>
              <a:avLst/>
              <a:gdLst/>
              <a:ahLst/>
              <a:cxnLst/>
              <a:rect l="l" t="t" r="r" b="b"/>
              <a:pathLst>
                <a:path w="24765" h="23622">
                  <a:moveTo>
                    <a:pt x="2159" y="16383"/>
                  </a:moveTo>
                  <a:cubicBezTo>
                    <a:pt x="3937" y="20701"/>
                    <a:pt x="8382" y="23622"/>
                    <a:pt x="13208" y="23368"/>
                  </a:cubicBezTo>
                  <a:cubicBezTo>
                    <a:pt x="18034" y="23114"/>
                    <a:pt x="21971" y="19939"/>
                    <a:pt x="23368" y="15494"/>
                  </a:cubicBezTo>
                  <a:cubicBezTo>
                    <a:pt x="24765" y="11049"/>
                    <a:pt x="23241" y="5842"/>
                    <a:pt x="19431" y="3048"/>
                  </a:cubicBezTo>
                  <a:cubicBezTo>
                    <a:pt x="15621" y="254"/>
                    <a:pt x="10287" y="0"/>
                    <a:pt x="6223" y="2667"/>
                  </a:cubicBezTo>
                  <a:cubicBezTo>
                    <a:pt x="1778" y="5588"/>
                    <a:pt x="0" y="11557"/>
                    <a:pt x="2032" y="16383"/>
                  </a:cubicBezTo>
                </a:path>
              </a:pathLst>
            </a:custGeom>
            <a:solidFill>
              <a:srgbClr val="FFFFFF"/>
            </a:solidFill>
          </p:spPr>
          <p:txBody>
            <a:bodyPr/>
            <a:lstStyle/>
            <a:p>
              <a:endParaRPr lang="en-US"/>
            </a:p>
          </p:txBody>
        </p:sp>
      </p:grpSp>
      <p:sp>
        <p:nvSpPr>
          <p:cNvPr id="48" name="TextBox 48"/>
          <p:cNvSpPr txBox="1"/>
          <p:nvPr/>
        </p:nvSpPr>
        <p:spPr>
          <a:xfrm>
            <a:off x="857250" y="622459"/>
            <a:ext cx="8745081" cy="870228"/>
          </a:xfrm>
          <a:prstGeom prst="rect">
            <a:avLst/>
          </a:prstGeom>
        </p:spPr>
        <p:txBody>
          <a:bodyPr lIns="0" tIns="0" rIns="0" bIns="0" rtlCol="0" anchor="t">
            <a:spAutoFit/>
          </a:bodyPr>
          <a:lstStyle/>
          <a:p>
            <a:pPr algn="l">
              <a:lnSpc>
                <a:spcPts val="6510"/>
              </a:lnSpc>
            </a:pPr>
            <a:r>
              <a:rPr lang="en-US" sz="4650" b="1" spc="41">
                <a:solidFill>
                  <a:srgbClr val="00446A"/>
                </a:solidFill>
                <a:latin typeface="Myriad Ultra-Bold"/>
                <a:ea typeface="Myriad Ultra-Bold"/>
                <a:cs typeface="Myriad Ultra-Bold"/>
                <a:sym typeface="Myriad Ultra-Bold"/>
              </a:rPr>
              <a:t>CHAPTER 2: </a:t>
            </a:r>
            <a:r>
              <a:rPr lang="en-US" sz="4650" spc="41">
                <a:solidFill>
                  <a:srgbClr val="00446A"/>
                </a:solidFill>
                <a:latin typeface="Myriad Light"/>
                <a:ea typeface="Myriad Light"/>
                <a:cs typeface="Myriad Light"/>
                <a:sym typeface="Myriad Light"/>
              </a:rPr>
              <a:t>A Focus on Education</a:t>
            </a:r>
          </a:p>
        </p:txBody>
      </p:sp>
      <p:sp>
        <p:nvSpPr>
          <p:cNvPr id="49" name="TextBox 49"/>
          <p:cNvSpPr txBox="1"/>
          <p:nvPr/>
        </p:nvSpPr>
        <p:spPr>
          <a:xfrm>
            <a:off x="857250" y="5393376"/>
            <a:ext cx="9746206" cy="870228"/>
          </a:xfrm>
          <a:prstGeom prst="rect">
            <a:avLst/>
          </a:prstGeom>
        </p:spPr>
        <p:txBody>
          <a:bodyPr lIns="0" tIns="0" rIns="0" bIns="0" rtlCol="0" anchor="t">
            <a:spAutoFit/>
          </a:bodyPr>
          <a:lstStyle/>
          <a:p>
            <a:pPr algn="l">
              <a:lnSpc>
                <a:spcPts val="6510"/>
              </a:lnSpc>
            </a:pPr>
            <a:r>
              <a:rPr lang="en-US" sz="4650" b="1" spc="46">
                <a:solidFill>
                  <a:srgbClr val="00446A"/>
                </a:solidFill>
                <a:latin typeface="Myriad Ultra-Bold"/>
                <a:ea typeface="Myriad Ultra-Bold"/>
                <a:cs typeface="Myriad Ultra-Bold"/>
                <a:sym typeface="Myriad Ultra-Bold"/>
              </a:rPr>
              <a:t>CHAPTER 3: </a:t>
            </a:r>
            <a:r>
              <a:rPr lang="en-US" sz="4650" spc="46">
                <a:solidFill>
                  <a:srgbClr val="00446A"/>
                </a:solidFill>
                <a:latin typeface="Myriad Light"/>
                <a:ea typeface="Myriad Light"/>
                <a:cs typeface="Myriad Light"/>
                <a:sym typeface="Myriad Light"/>
              </a:rPr>
              <a:t>All About the Community</a:t>
            </a:r>
          </a:p>
        </p:txBody>
      </p:sp>
      <p:sp>
        <p:nvSpPr>
          <p:cNvPr id="50" name="TextBox 50"/>
          <p:cNvSpPr txBox="1"/>
          <p:nvPr/>
        </p:nvSpPr>
        <p:spPr>
          <a:xfrm>
            <a:off x="787908" y="1282005"/>
            <a:ext cx="347591" cy="1637300"/>
          </a:xfrm>
          <a:prstGeom prst="rect">
            <a:avLst/>
          </a:prstGeom>
        </p:spPr>
        <p:txBody>
          <a:bodyPr lIns="0" tIns="0" rIns="0" bIns="0" rtlCol="0" anchor="t">
            <a:spAutoFit/>
          </a:bodyPr>
          <a:lstStyle/>
          <a:p>
            <a:pPr algn="l">
              <a:lnSpc>
                <a:spcPts val="12316"/>
              </a:lnSpc>
            </a:pPr>
            <a:r>
              <a:rPr lang="en-US" sz="8797" b="1">
                <a:solidFill>
                  <a:srgbClr val="F6A01A"/>
                </a:solidFill>
                <a:latin typeface="Myriad Ultra-Bold"/>
                <a:ea typeface="Myriad Ultra-Bold"/>
                <a:cs typeface="Myriad Ultra-Bold"/>
                <a:sym typeface="Myriad Ultra-Bold"/>
              </a:rPr>
              <a:t>I</a:t>
            </a:r>
          </a:p>
        </p:txBody>
      </p:sp>
      <p:sp>
        <p:nvSpPr>
          <p:cNvPr id="51" name="TextBox 51"/>
          <p:cNvSpPr txBox="1"/>
          <p:nvPr/>
        </p:nvSpPr>
        <p:spPr>
          <a:xfrm>
            <a:off x="857250" y="9335762"/>
            <a:ext cx="5615392" cy="5508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The average grant from 2007-14 was approximately $5,300, but that number has consistently grown each year since. </a:t>
            </a:r>
          </a:p>
        </p:txBody>
      </p:sp>
      <p:sp>
        <p:nvSpPr>
          <p:cNvPr id="52" name="TextBox 52"/>
          <p:cNvSpPr txBox="1"/>
          <p:nvPr/>
        </p:nvSpPr>
        <p:spPr>
          <a:xfrm>
            <a:off x="1128677" y="1711309"/>
            <a:ext cx="7559254" cy="915924"/>
          </a:xfrm>
          <a:prstGeom prst="rect">
            <a:avLst/>
          </a:prstGeom>
        </p:spPr>
        <p:txBody>
          <a:bodyPr lIns="0" tIns="0" rIns="0" bIns="0" rtlCol="0" anchor="t">
            <a:spAutoFit/>
          </a:bodyPr>
          <a:lstStyle/>
          <a:p>
            <a:pPr algn="l">
              <a:lnSpc>
                <a:spcPts val="2374"/>
              </a:lnSpc>
            </a:pPr>
            <a:r>
              <a:rPr lang="en-US" sz="1749">
                <a:solidFill>
                  <a:srgbClr val="231F20"/>
                </a:solidFill>
                <a:latin typeface="Myriad"/>
                <a:ea typeface="Myriad"/>
                <a:cs typeface="Myriad"/>
                <a:sym typeface="Myriad"/>
              </a:rPr>
              <a:t>n this second chapter, PBF decided to fund organizations focused on education. Much of the work PBF did was centered on building positive PR for the Bank, as well as funding larger institutions that already had robust funding infrastructure.</a:t>
            </a:r>
          </a:p>
        </p:txBody>
      </p:sp>
      <p:sp>
        <p:nvSpPr>
          <p:cNvPr id="53" name="TextBox 53"/>
          <p:cNvSpPr txBox="1"/>
          <p:nvPr/>
        </p:nvSpPr>
        <p:spPr>
          <a:xfrm>
            <a:off x="893147" y="6235029"/>
            <a:ext cx="8304883" cy="1564322"/>
          </a:xfrm>
          <a:prstGeom prst="rect">
            <a:avLst/>
          </a:prstGeom>
        </p:spPr>
        <p:txBody>
          <a:bodyPr lIns="0" tIns="0" rIns="0" bIns="0" rtlCol="0" anchor="t">
            <a:spAutoFit/>
          </a:bodyPr>
          <a:lstStyle/>
          <a:p>
            <a:pPr algn="l">
              <a:lnSpc>
                <a:spcPts val="3132"/>
              </a:lnSpc>
            </a:pPr>
            <a:r>
              <a:rPr lang="en-US" sz="1750">
                <a:solidFill>
                  <a:srgbClr val="231F20"/>
                </a:solidFill>
                <a:latin typeface="Myriad"/>
                <a:ea typeface="Myriad"/>
                <a:cs typeface="Myriad"/>
                <a:sym typeface="Myriad"/>
              </a:rPr>
              <a:t>In this chapter, PBF decided to extend its focus beyond education and ground its work in community impact. PBF played with new ways to fund organizations and expanded</a:t>
            </a:r>
          </a:p>
          <a:p>
            <a:pPr algn="l">
              <a:lnSpc>
                <a:spcPts val="3132"/>
              </a:lnSpc>
            </a:pPr>
            <a:r>
              <a:rPr lang="en-US" sz="1749">
                <a:solidFill>
                  <a:srgbClr val="231F20"/>
                </a:solidFill>
                <a:latin typeface="Myriad"/>
                <a:ea typeface="Myriad"/>
                <a:cs typeface="Myriad"/>
                <a:sym typeface="Myriad"/>
              </a:rPr>
              <a:t>geographic reach thanks to bank mergers. New leadership and expertise helped us with this refined focus on community needs.</a:t>
            </a:r>
          </a:p>
        </p:txBody>
      </p:sp>
      <p:sp>
        <p:nvSpPr>
          <p:cNvPr id="54" name="TextBox 54"/>
          <p:cNvSpPr txBox="1"/>
          <p:nvPr/>
        </p:nvSpPr>
        <p:spPr>
          <a:xfrm>
            <a:off x="10414754" y="3618024"/>
            <a:ext cx="2558677" cy="13509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The impact of PBF reached small numbers with university scholarship students benefiting from the Foundation’s support. </a:t>
            </a:r>
          </a:p>
        </p:txBody>
      </p:sp>
      <p:sp>
        <p:nvSpPr>
          <p:cNvPr id="55" name="TextBox 55"/>
          <p:cNvSpPr txBox="1"/>
          <p:nvPr/>
        </p:nvSpPr>
        <p:spPr>
          <a:xfrm>
            <a:off x="10414754" y="1181874"/>
            <a:ext cx="7214926" cy="10842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Our grants supported universities and educational institutions such as New Jersey City University, Bloomfield College, Hudson County Community College Foundation, and Saint Peter’s University. Grants were guaranteed for multiple years, leading to some positive press. </a:t>
            </a:r>
          </a:p>
        </p:txBody>
      </p:sp>
      <p:sp>
        <p:nvSpPr>
          <p:cNvPr id="56" name="TextBox 56"/>
          <p:cNvSpPr txBox="1"/>
          <p:nvPr/>
        </p:nvSpPr>
        <p:spPr>
          <a:xfrm>
            <a:off x="861060" y="8673013"/>
            <a:ext cx="2280035" cy="561975"/>
          </a:xfrm>
          <a:prstGeom prst="rect">
            <a:avLst/>
          </a:prstGeom>
        </p:spPr>
        <p:txBody>
          <a:bodyPr lIns="0" tIns="0" rIns="0" bIns="0" rtlCol="0" anchor="t">
            <a:spAutoFit/>
          </a:bodyPr>
          <a:lstStyle/>
          <a:p>
            <a:pPr algn="l">
              <a:lnSpc>
                <a:spcPts val="4200"/>
              </a:lnSpc>
            </a:pPr>
            <a:r>
              <a:rPr lang="en-US" sz="3000" b="1" spc="87">
                <a:solidFill>
                  <a:srgbClr val="FFFFFF"/>
                </a:solidFill>
                <a:latin typeface="Myriad Ultra-Bold"/>
                <a:ea typeface="Myriad Ultra-Bold"/>
                <a:cs typeface="Myriad Ultra-Bold"/>
                <a:sym typeface="Myriad Ultra-Bold"/>
              </a:rPr>
              <a:t>FINANCIALS</a:t>
            </a:r>
          </a:p>
        </p:txBody>
      </p:sp>
      <p:sp>
        <p:nvSpPr>
          <p:cNvPr id="57" name="TextBox 57"/>
          <p:cNvSpPr txBox="1"/>
          <p:nvPr/>
        </p:nvSpPr>
        <p:spPr>
          <a:xfrm>
            <a:off x="11091029" y="2949797"/>
            <a:ext cx="1398258" cy="561975"/>
          </a:xfrm>
          <a:prstGeom prst="rect">
            <a:avLst/>
          </a:prstGeom>
        </p:spPr>
        <p:txBody>
          <a:bodyPr lIns="0" tIns="0" rIns="0" bIns="0" rtlCol="0" anchor="t">
            <a:spAutoFit/>
          </a:bodyPr>
          <a:lstStyle/>
          <a:p>
            <a:pPr algn="l">
              <a:lnSpc>
                <a:spcPts val="4200"/>
              </a:lnSpc>
            </a:pPr>
            <a:r>
              <a:rPr lang="en-US" sz="3000" b="1">
                <a:solidFill>
                  <a:srgbClr val="FFFFFF"/>
                </a:solidFill>
                <a:latin typeface="Myriad Ultra-Bold"/>
                <a:ea typeface="Myriad Ultra-Bold"/>
                <a:cs typeface="Myriad Ultra-Bold"/>
                <a:sym typeface="Myriad Ultra-Bold"/>
              </a:rPr>
              <a:t>IMPACT</a:t>
            </a:r>
          </a:p>
        </p:txBody>
      </p:sp>
      <p:sp>
        <p:nvSpPr>
          <p:cNvPr id="58" name="TextBox 58"/>
          <p:cNvSpPr txBox="1"/>
          <p:nvPr/>
        </p:nvSpPr>
        <p:spPr>
          <a:xfrm>
            <a:off x="11257633" y="541699"/>
            <a:ext cx="2280035" cy="561975"/>
          </a:xfrm>
          <a:prstGeom prst="rect">
            <a:avLst/>
          </a:prstGeom>
        </p:spPr>
        <p:txBody>
          <a:bodyPr lIns="0" tIns="0" rIns="0" bIns="0" rtlCol="0" anchor="t">
            <a:spAutoFit/>
          </a:bodyPr>
          <a:lstStyle/>
          <a:p>
            <a:pPr algn="l">
              <a:lnSpc>
                <a:spcPts val="4200"/>
              </a:lnSpc>
            </a:pPr>
            <a:r>
              <a:rPr lang="en-US" sz="3000" b="1" spc="87">
                <a:solidFill>
                  <a:srgbClr val="FFFFFF"/>
                </a:solidFill>
                <a:latin typeface="Myriad Ultra-Bold"/>
                <a:ea typeface="Myriad Ultra-Bold"/>
                <a:cs typeface="Myriad Ultra-Bold"/>
                <a:sym typeface="Myriad Ultra-Bold"/>
              </a:rPr>
              <a:t>FINANCIALS</a:t>
            </a:r>
          </a:p>
        </p:txBody>
      </p:sp>
      <p:sp>
        <p:nvSpPr>
          <p:cNvPr id="59" name="TextBox 59"/>
          <p:cNvSpPr txBox="1"/>
          <p:nvPr/>
        </p:nvSpPr>
        <p:spPr>
          <a:xfrm>
            <a:off x="714375" y="4259830"/>
            <a:ext cx="4254198" cy="879253"/>
          </a:xfrm>
          <a:prstGeom prst="rect">
            <a:avLst/>
          </a:prstGeom>
        </p:spPr>
        <p:txBody>
          <a:bodyPr lIns="0" tIns="0" rIns="0" bIns="0" rtlCol="0" anchor="t">
            <a:spAutoFit/>
          </a:bodyPr>
          <a:lstStyle/>
          <a:p>
            <a:pPr algn="l">
              <a:lnSpc>
                <a:spcPts val="2350"/>
              </a:lnSpc>
            </a:pPr>
            <a:r>
              <a:rPr lang="en-US" sz="2563" b="1" spc="15">
                <a:solidFill>
                  <a:srgbClr val="FFFFFF"/>
                </a:solidFill>
                <a:latin typeface="Myriad Ultra-Bold"/>
                <a:ea typeface="Myriad Ultra-Bold"/>
                <a:cs typeface="Myriad Ultra-Bold"/>
                <a:sym typeface="Myriad Ultra-Bold"/>
              </a:rPr>
              <a:t>94 EDUCATION-FOCUSED INSTITUTIONS &amp; CHARITIES</a:t>
            </a:r>
          </a:p>
          <a:p>
            <a:pPr algn="l">
              <a:lnSpc>
                <a:spcPts val="2903"/>
              </a:lnSpc>
            </a:pPr>
            <a:r>
              <a:rPr lang="en-US" sz="2073" spc="29">
                <a:solidFill>
                  <a:srgbClr val="FFFFFF"/>
                </a:solidFill>
                <a:latin typeface="Myriad"/>
                <a:ea typeface="Myriad"/>
                <a:cs typeface="Myriad"/>
                <a:sym typeface="Myriad"/>
              </a:rPr>
              <a:t>(2003-2005)</a:t>
            </a:r>
          </a:p>
        </p:txBody>
      </p:sp>
      <p:sp>
        <p:nvSpPr>
          <p:cNvPr id="60" name="TextBox 60"/>
          <p:cNvSpPr txBox="1"/>
          <p:nvPr/>
        </p:nvSpPr>
        <p:spPr>
          <a:xfrm>
            <a:off x="2020729" y="3224998"/>
            <a:ext cx="2937534" cy="965835"/>
          </a:xfrm>
          <a:prstGeom prst="rect">
            <a:avLst/>
          </a:prstGeom>
        </p:spPr>
        <p:txBody>
          <a:bodyPr lIns="0" tIns="0" rIns="0" bIns="0" rtlCol="0" anchor="t">
            <a:spAutoFit/>
          </a:bodyPr>
          <a:lstStyle/>
          <a:p>
            <a:pPr algn="l">
              <a:lnSpc>
                <a:spcPts val="4670"/>
              </a:lnSpc>
            </a:pPr>
            <a:r>
              <a:rPr lang="en-US" sz="6252" b="1" spc="62">
                <a:solidFill>
                  <a:srgbClr val="FFFFFF"/>
                </a:solidFill>
                <a:latin typeface="Myriad Ultra-Bold"/>
                <a:ea typeface="Myriad Ultra-Bold"/>
                <a:cs typeface="Myriad Ultra-Bold"/>
                <a:sym typeface="Myriad Ultra-Bold"/>
              </a:rPr>
              <a:t>$3.1M</a:t>
            </a:r>
          </a:p>
          <a:p>
            <a:pPr algn="l">
              <a:lnSpc>
                <a:spcPts val="4690"/>
              </a:lnSpc>
            </a:pPr>
            <a:r>
              <a:rPr lang="en-US" sz="2073" spc="35">
                <a:solidFill>
                  <a:srgbClr val="FFFFFF"/>
                </a:solidFill>
                <a:latin typeface="Myriad"/>
                <a:ea typeface="Myriad"/>
                <a:cs typeface="Myriad"/>
                <a:sym typeface="Myriad"/>
              </a:rPr>
              <a:t>IN GRANTS AWARDED TO</a:t>
            </a:r>
          </a:p>
        </p:txBody>
      </p:sp>
      <p:sp>
        <p:nvSpPr>
          <p:cNvPr id="61" name="TextBox 61"/>
          <p:cNvSpPr txBox="1"/>
          <p:nvPr/>
        </p:nvSpPr>
        <p:spPr>
          <a:xfrm>
            <a:off x="11280184" y="8568797"/>
            <a:ext cx="6330886" cy="1531894"/>
          </a:xfrm>
          <a:prstGeom prst="rect">
            <a:avLst/>
          </a:prstGeom>
        </p:spPr>
        <p:txBody>
          <a:bodyPr lIns="0" tIns="0" rIns="0" bIns="0" rtlCol="0" anchor="t">
            <a:spAutoFit/>
          </a:bodyPr>
          <a:lstStyle/>
          <a:p>
            <a:pPr algn="r">
              <a:lnSpc>
                <a:spcPts val="3428"/>
              </a:lnSpc>
            </a:pPr>
            <a:r>
              <a:rPr lang="en-US" sz="2449" spc="24">
                <a:solidFill>
                  <a:srgbClr val="FFFFFF"/>
                </a:solidFill>
                <a:latin typeface="Myriad"/>
                <a:ea typeface="Myriad"/>
                <a:cs typeface="Myriad"/>
                <a:sym typeface="Myriad"/>
              </a:rPr>
              <a:t>New leadership and expertise helped us with a</a:t>
            </a:r>
          </a:p>
          <a:p>
            <a:pPr algn="r">
              <a:lnSpc>
                <a:spcPts val="3438"/>
              </a:lnSpc>
            </a:pPr>
            <a:r>
              <a:rPr lang="en-US" sz="4336" b="1" spc="39">
                <a:solidFill>
                  <a:srgbClr val="FFFFFF"/>
                </a:solidFill>
                <a:latin typeface="Myriad Ultra-Bold"/>
                <a:ea typeface="Myriad Ultra-Bold"/>
                <a:cs typeface="Myriad Ultra-Bold"/>
                <a:sym typeface="Myriad Ultra-Bold"/>
              </a:rPr>
              <a:t>REFINED FOCUS ON COMMUNITY NEEDS</a:t>
            </a:r>
          </a:p>
        </p:txBody>
      </p:sp>
      <p:sp>
        <p:nvSpPr>
          <p:cNvPr id="62" name="TextBox 62"/>
          <p:cNvSpPr txBox="1"/>
          <p:nvPr/>
        </p:nvSpPr>
        <p:spPr>
          <a:xfrm>
            <a:off x="11294364" y="5575304"/>
            <a:ext cx="3604546" cy="2488883"/>
          </a:xfrm>
          <a:prstGeom prst="rect">
            <a:avLst/>
          </a:prstGeom>
        </p:spPr>
        <p:txBody>
          <a:bodyPr lIns="0" tIns="0" rIns="0" bIns="0" rtlCol="0" anchor="t">
            <a:spAutoFit/>
          </a:bodyPr>
          <a:lstStyle/>
          <a:p>
            <a:pPr algn="l">
              <a:lnSpc>
                <a:spcPts val="8160"/>
              </a:lnSpc>
            </a:pPr>
            <a:r>
              <a:rPr lang="en-US" sz="7749" b="1" spc="77">
                <a:solidFill>
                  <a:srgbClr val="FFFFFF"/>
                </a:solidFill>
                <a:latin typeface="Myriad Ultra-Bold"/>
                <a:ea typeface="Myriad Ultra-Bold"/>
                <a:cs typeface="Myriad Ultra-Bold"/>
                <a:sym typeface="Myriad Ultra-Bold"/>
              </a:rPr>
              <a:t>$18M</a:t>
            </a:r>
          </a:p>
          <a:p>
            <a:pPr algn="l">
              <a:lnSpc>
                <a:spcPts val="5362"/>
              </a:lnSpc>
            </a:pPr>
            <a:r>
              <a:rPr lang="en-US" sz="5092" b="1" spc="122">
                <a:solidFill>
                  <a:srgbClr val="FFFFFF"/>
                </a:solidFill>
                <a:latin typeface="Myriad Ultra-Bold"/>
                <a:ea typeface="Myriad Ultra-Bold"/>
                <a:cs typeface="Myriad Ultra-Bold"/>
                <a:sym typeface="Myriad Ultra-Bold"/>
              </a:rPr>
              <a:t>IN GRANTS </a:t>
            </a:r>
          </a:p>
          <a:p>
            <a:pPr algn="l">
              <a:lnSpc>
                <a:spcPts val="3384"/>
              </a:lnSpc>
            </a:pPr>
            <a:r>
              <a:rPr lang="en-US" sz="2026" b="1" spc="56">
                <a:solidFill>
                  <a:srgbClr val="FFFFFF"/>
                </a:solidFill>
                <a:latin typeface="Myriad Semi-Bold"/>
                <a:ea typeface="Myriad Semi-Bold"/>
                <a:cs typeface="Myriad Semi-Bold"/>
                <a:sym typeface="Myriad Semi-Bold"/>
              </a:rPr>
              <a:t>AWARDED TO COMMUNITIES </a:t>
            </a:r>
          </a:p>
          <a:p>
            <a:pPr algn="l">
              <a:lnSpc>
                <a:spcPts val="872"/>
              </a:lnSpc>
            </a:pPr>
            <a:r>
              <a:rPr lang="en-US" sz="1744" b="1" spc="34">
                <a:solidFill>
                  <a:srgbClr val="FFFFFF"/>
                </a:solidFill>
                <a:latin typeface="Myriad Semi-Bold"/>
                <a:ea typeface="Myriad Semi-Bold"/>
                <a:cs typeface="Myriad Semi-Bold"/>
                <a:sym typeface="Myriad Semi-Bold"/>
              </a:rPr>
              <a:t>SUPPORTED BY THE FOUNDATION</a:t>
            </a:r>
          </a:p>
          <a:p>
            <a:pPr algn="l">
              <a:lnSpc>
                <a:spcPts val="2872"/>
              </a:lnSpc>
            </a:pPr>
            <a:r>
              <a:rPr lang="en-US" sz="1500" spc="21">
                <a:solidFill>
                  <a:srgbClr val="FFFFFF"/>
                </a:solidFill>
                <a:latin typeface="Myriad"/>
                <a:ea typeface="Myriad"/>
                <a:cs typeface="Myriad"/>
                <a:sym typeface="Myriad"/>
              </a:rPr>
              <a:t>(2003-2012)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57250" y="6218218"/>
            <a:ext cx="3206686" cy="24610"/>
            <a:chOff x="0" y="0"/>
            <a:chExt cx="2565349" cy="19685"/>
          </a:xfrm>
        </p:grpSpPr>
        <p:sp>
          <p:nvSpPr>
            <p:cNvPr id="3" name="Freeform 3"/>
            <p:cNvSpPr/>
            <p:nvPr/>
          </p:nvSpPr>
          <p:spPr>
            <a:xfrm>
              <a:off x="0" y="0"/>
              <a:ext cx="2565400" cy="19685"/>
            </a:xfrm>
            <a:custGeom>
              <a:avLst/>
              <a:gdLst/>
              <a:ahLst/>
              <a:cxnLst/>
              <a:rect l="l" t="t" r="r" b="b"/>
              <a:pathLst>
                <a:path w="2565400" h="19685">
                  <a:moveTo>
                    <a:pt x="0" y="0"/>
                  </a:moveTo>
                  <a:lnTo>
                    <a:pt x="2565400" y="0"/>
                  </a:lnTo>
                  <a:lnTo>
                    <a:pt x="2565400" y="19685"/>
                  </a:lnTo>
                  <a:lnTo>
                    <a:pt x="0" y="19685"/>
                  </a:lnTo>
                  <a:close/>
                </a:path>
              </a:pathLst>
            </a:custGeom>
            <a:solidFill>
              <a:srgbClr val="F6A01A"/>
            </a:solidFill>
          </p:spPr>
          <p:txBody>
            <a:bodyPr/>
            <a:lstStyle/>
            <a:p>
              <a:endParaRPr lang="en-US"/>
            </a:p>
          </p:txBody>
        </p:sp>
      </p:grpSp>
      <p:grpSp>
        <p:nvGrpSpPr>
          <p:cNvPr id="4" name="Group 4"/>
          <p:cNvGrpSpPr>
            <a:grpSpLocks noChangeAspect="1"/>
          </p:cNvGrpSpPr>
          <p:nvPr/>
        </p:nvGrpSpPr>
        <p:grpSpPr>
          <a:xfrm>
            <a:off x="893147" y="1447312"/>
            <a:ext cx="3206686" cy="24610"/>
            <a:chOff x="0" y="0"/>
            <a:chExt cx="2565349" cy="19685"/>
          </a:xfrm>
        </p:grpSpPr>
        <p:sp>
          <p:nvSpPr>
            <p:cNvPr id="5" name="Freeform 5"/>
            <p:cNvSpPr/>
            <p:nvPr/>
          </p:nvSpPr>
          <p:spPr>
            <a:xfrm>
              <a:off x="0" y="0"/>
              <a:ext cx="2565400" cy="19685"/>
            </a:xfrm>
            <a:custGeom>
              <a:avLst/>
              <a:gdLst/>
              <a:ahLst/>
              <a:cxnLst/>
              <a:rect l="l" t="t" r="r" b="b"/>
              <a:pathLst>
                <a:path w="2565400" h="19685">
                  <a:moveTo>
                    <a:pt x="0" y="0"/>
                  </a:moveTo>
                  <a:lnTo>
                    <a:pt x="2565400" y="0"/>
                  </a:lnTo>
                  <a:lnTo>
                    <a:pt x="2565400" y="19685"/>
                  </a:lnTo>
                  <a:lnTo>
                    <a:pt x="0" y="19685"/>
                  </a:lnTo>
                  <a:close/>
                </a:path>
              </a:pathLst>
            </a:custGeom>
            <a:solidFill>
              <a:srgbClr val="F6A01A"/>
            </a:solidFill>
          </p:spPr>
          <p:txBody>
            <a:bodyPr/>
            <a:lstStyle/>
            <a:p>
              <a:endParaRPr lang="en-US"/>
            </a:p>
          </p:txBody>
        </p:sp>
      </p:grpSp>
      <p:grpSp>
        <p:nvGrpSpPr>
          <p:cNvPr id="6" name="Group 6"/>
          <p:cNvGrpSpPr>
            <a:grpSpLocks noChangeAspect="1"/>
          </p:cNvGrpSpPr>
          <p:nvPr/>
        </p:nvGrpSpPr>
        <p:grpSpPr>
          <a:xfrm>
            <a:off x="-79379" y="2778121"/>
            <a:ext cx="6468106" cy="2616196"/>
            <a:chOff x="0" y="0"/>
            <a:chExt cx="5174488" cy="2092960"/>
          </a:xfrm>
        </p:grpSpPr>
        <p:sp>
          <p:nvSpPr>
            <p:cNvPr id="7" name="Freeform 7"/>
            <p:cNvSpPr/>
            <p:nvPr/>
          </p:nvSpPr>
          <p:spPr>
            <a:xfrm>
              <a:off x="63500" y="63500"/>
              <a:ext cx="5047488" cy="1965960"/>
            </a:xfrm>
            <a:custGeom>
              <a:avLst/>
              <a:gdLst/>
              <a:ahLst/>
              <a:cxnLst/>
              <a:rect l="l" t="t" r="r" b="b"/>
              <a:pathLst>
                <a:path w="5047488" h="1965960">
                  <a:moveTo>
                    <a:pt x="0" y="1965960"/>
                  </a:moveTo>
                  <a:lnTo>
                    <a:pt x="5047488" y="1965960"/>
                  </a:lnTo>
                  <a:lnTo>
                    <a:pt x="5047488" y="0"/>
                  </a:lnTo>
                  <a:lnTo>
                    <a:pt x="0" y="0"/>
                  </a:lnTo>
                  <a:close/>
                </a:path>
              </a:pathLst>
            </a:custGeom>
            <a:solidFill>
              <a:srgbClr val="F6A01A"/>
            </a:solidFill>
          </p:spPr>
          <p:txBody>
            <a:bodyPr/>
            <a:lstStyle/>
            <a:p>
              <a:endParaRPr lang="en-US"/>
            </a:p>
          </p:txBody>
        </p:sp>
        <p:sp>
          <p:nvSpPr>
            <p:cNvPr id="8" name="Freeform 8"/>
            <p:cNvSpPr/>
            <p:nvPr/>
          </p:nvSpPr>
          <p:spPr>
            <a:xfrm>
              <a:off x="1420495" y="680085"/>
              <a:ext cx="1794002" cy="12700"/>
            </a:xfrm>
            <a:custGeom>
              <a:avLst/>
              <a:gdLst/>
              <a:ahLst/>
              <a:cxnLst/>
              <a:rect l="l" t="t" r="r" b="b"/>
              <a:pathLst>
                <a:path w="1794002" h="12700">
                  <a:moveTo>
                    <a:pt x="0" y="0"/>
                  </a:moveTo>
                  <a:lnTo>
                    <a:pt x="1794002" y="0"/>
                  </a:lnTo>
                  <a:lnTo>
                    <a:pt x="1794002" y="12700"/>
                  </a:lnTo>
                  <a:lnTo>
                    <a:pt x="0" y="12700"/>
                  </a:lnTo>
                  <a:close/>
                </a:path>
              </a:pathLst>
            </a:custGeom>
            <a:solidFill>
              <a:srgbClr val="00446A"/>
            </a:solidFill>
          </p:spPr>
          <p:txBody>
            <a:bodyPr/>
            <a:lstStyle/>
            <a:p>
              <a:endParaRPr lang="en-US"/>
            </a:p>
          </p:txBody>
        </p:sp>
        <p:sp>
          <p:nvSpPr>
            <p:cNvPr id="9" name="Freeform 9"/>
            <p:cNvSpPr/>
            <p:nvPr/>
          </p:nvSpPr>
          <p:spPr>
            <a:xfrm>
              <a:off x="749300" y="301498"/>
              <a:ext cx="521716" cy="391160"/>
            </a:xfrm>
            <a:custGeom>
              <a:avLst/>
              <a:gdLst/>
              <a:ahLst/>
              <a:cxnLst/>
              <a:rect l="l" t="t" r="r" b="b"/>
              <a:pathLst>
                <a:path w="521716" h="391160">
                  <a:moveTo>
                    <a:pt x="472821" y="0"/>
                  </a:moveTo>
                  <a:lnTo>
                    <a:pt x="48895" y="0"/>
                  </a:lnTo>
                  <a:cubicBezTo>
                    <a:pt x="21971" y="0"/>
                    <a:pt x="0" y="21971"/>
                    <a:pt x="0" y="48895"/>
                  </a:cubicBezTo>
                  <a:lnTo>
                    <a:pt x="0" y="342265"/>
                  </a:lnTo>
                  <a:cubicBezTo>
                    <a:pt x="0" y="369189"/>
                    <a:pt x="21971" y="391160"/>
                    <a:pt x="48895" y="391160"/>
                  </a:cubicBezTo>
                  <a:lnTo>
                    <a:pt x="472821" y="391160"/>
                  </a:lnTo>
                  <a:cubicBezTo>
                    <a:pt x="499745" y="391160"/>
                    <a:pt x="521716" y="369189"/>
                    <a:pt x="521716" y="342265"/>
                  </a:cubicBezTo>
                  <a:lnTo>
                    <a:pt x="521716" y="48895"/>
                  </a:lnTo>
                  <a:cubicBezTo>
                    <a:pt x="521716" y="21971"/>
                    <a:pt x="499745" y="0"/>
                    <a:pt x="472821" y="0"/>
                  </a:cubicBezTo>
                  <a:moveTo>
                    <a:pt x="32639" y="48895"/>
                  </a:moveTo>
                  <a:cubicBezTo>
                    <a:pt x="32639" y="39878"/>
                    <a:pt x="40005" y="32639"/>
                    <a:pt x="48895" y="32639"/>
                  </a:cubicBezTo>
                  <a:lnTo>
                    <a:pt x="97790" y="32639"/>
                  </a:lnTo>
                  <a:cubicBezTo>
                    <a:pt x="97790" y="68580"/>
                    <a:pt x="68580" y="97917"/>
                    <a:pt x="32639" y="97917"/>
                  </a:cubicBezTo>
                  <a:close/>
                  <a:moveTo>
                    <a:pt x="48895" y="358648"/>
                  </a:moveTo>
                  <a:cubicBezTo>
                    <a:pt x="39878" y="358648"/>
                    <a:pt x="32639" y="351282"/>
                    <a:pt x="32639" y="342392"/>
                  </a:cubicBezTo>
                  <a:lnTo>
                    <a:pt x="32639" y="293370"/>
                  </a:lnTo>
                  <a:cubicBezTo>
                    <a:pt x="68580" y="293370"/>
                    <a:pt x="97790" y="322580"/>
                    <a:pt x="97790" y="358648"/>
                  </a:cubicBezTo>
                  <a:close/>
                  <a:moveTo>
                    <a:pt x="489077" y="342392"/>
                  </a:moveTo>
                  <a:cubicBezTo>
                    <a:pt x="489077" y="351409"/>
                    <a:pt x="481711" y="358648"/>
                    <a:pt x="472821" y="358648"/>
                  </a:cubicBezTo>
                  <a:lnTo>
                    <a:pt x="423926" y="358648"/>
                  </a:lnTo>
                  <a:cubicBezTo>
                    <a:pt x="423926" y="322707"/>
                    <a:pt x="453136" y="293370"/>
                    <a:pt x="489077" y="293370"/>
                  </a:cubicBezTo>
                  <a:close/>
                  <a:moveTo>
                    <a:pt x="489077" y="260858"/>
                  </a:moveTo>
                  <a:cubicBezTo>
                    <a:pt x="435102" y="260858"/>
                    <a:pt x="391287" y="304673"/>
                    <a:pt x="391287" y="358648"/>
                  </a:cubicBezTo>
                  <a:lnTo>
                    <a:pt x="130429" y="358648"/>
                  </a:lnTo>
                  <a:cubicBezTo>
                    <a:pt x="130429" y="304673"/>
                    <a:pt x="86487" y="260858"/>
                    <a:pt x="32639" y="260858"/>
                  </a:cubicBezTo>
                  <a:lnTo>
                    <a:pt x="32639" y="130429"/>
                  </a:lnTo>
                  <a:cubicBezTo>
                    <a:pt x="86614" y="130429"/>
                    <a:pt x="130429" y="86614"/>
                    <a:pt x="130429" y="32639"/>
                  </a:cubicBezTo>
                  <a:lnTo>
                    <a:pt x="391287" y="32639"/>
                  </a:lnTo>
                  <a:cubicBezTo>
                    <a:pt x="391287" y="86614"/>
                    <a:pt x="435229" y="130429"/>
                    <a:pt x="489077" y="130429"/>
                  </a:cubicBezTo>
                  <a:close/>
                  <a:moveTo>
                    <a:pt x="489077" y="97790"/>
                  </a:moveTo>
                  <a:cubicBezTo>
                    <a:pt x="453136" y="97790"/>
                    <a:pt x="423926" y="68580"/>
                    <a:pt x="423926" y="32512"/>
                  </a:cubicBezTo>
                  <a:lnTo>
                    <a:pt x="472821" y="32512"/>
                  </a:lnTo>
                  <a:cubicBezTo>
                    <a:pt x="481838" y="32512"/>
                    <a:pt x="489077" y="39878"/>
                    <a:pt x="489077" y="48768"/>
                  </a:cubicBezTo>
                  <a:close/>
                </a:path>
              </a:pathLst>
            </a:custGeom>
            <a:solidFill>
              <a:srgbClr val="FFFFFF"/>
            </a:solidFill>
          </p:spPr>
          <p:txBody>
            <a:bodyPr/>
            <a:lstStyle/>
            <a:p>
              <a:endParaRPr lang="en-US"/>
            </a:p>
          </p:txBody>
        </p:sp>
        <p:sp>
          <p:nvSpPr>
            <p:cNvPr id="10" name="Freeform 10"/>
            <p:cNvSpPr/>
            <p:nvPr/>
          </p:nvSpPr>
          <p:spPr>
            <a:xfrm>
              <a:off x="912368" y="366649"/>
              <a:ext cx="195580" cy="260858"/>
            </a:xfrm>
            <a:custGeom>
              <a:avLst/>
              <a:gdLst/>
              <a:ahLst/>
              <a:cxnLst/>
              <a:rect l="l" t="t" r="r" b="b"/>
              <a:pathLst>
                <a:path w="195580" h="260858">
                  <a:moveTo>
                    <a:pt x="97790" y="0"/>
                  </a:moveTo>
                  <a:cubicBezTo>
                    <a:pt x="43815" y="0"/>
                    <a:pt x="0" y="58547"/>
                    <a:pt x="0" y="130429"/>
                  </a:cubicBezTo>
                  <a:cubicBezTo>
                    <a:pt x="0" y="202311"/>
                    <a:pt x="43942" y="260858"/>
                    <a:pt x="97790" y="260858"/>
                  </a:cubicBezTo>
                  <a:cubicBezTo>
                    <a:pt x="151638" y="260858"/>
                    <a:pt x="195580" y="202311"/>
                    <a:pt x="195580" y="130429"/>
                  </a:cubicBezTo>
                  <a:cubicBezTo>
                    <a:pt x="195580" y="58547"/>
                    <a:pt x="151638" y="0"/>
                    <a:pt x="97790" y="0"/>
                  </a:cubicBezTo>
                  <a:moveTo>
                    <a:pt x="97790" y="228219"/>
                  </a:moveTo>
                  <a:cubicBezTo>
                    <a:pt x="62484" y="228219"/>
                    <a:pt x="32512" y="183388"/>
                    <a:pt x="32512" y="130429"/>
                  </a:cubicBezTo>
                  <a:cubicBezTo>
                    <a:pt x="32512" y="77470"/>
                    <a:pt x="62357" y="32639"/>
                    <a:pt x="97790" y="32639"/>
                  </a:cubicBezTo>
                  <a:cubicBezTo>
                    <a:pt x="133223" y="32639"/>
                    <a:pt x="163068" y="77470"/>
                    <a:pt x="163068" y="130429"/>
                  </a:cubicBezTo>
                  <a:cubicBezTo>
                    <a:pt x="163068" y="183388"/>
                    <a:pt x="133223" y="228219"/>
                    <a:pt x="97790" y="228219"/>
                  </a:cubicBezTo>
                </a:path>
              </a:pathLst>
            </a:custGeom>
            <a:solidFill>
              <a:srgbClr val="FFFFFF"/>
            </a:solidFill>
          </p:spPr>
          <p:txBody>
            <a:bodyPr/>
            <a:lstStyle/>
            <a:p>
              <a:endParaRPr lang="en-US"/>
            </a:p>
          </p:txBody>
        </p:sp>
      </p:grpSp>
      <p:grpSp>
        <p:nvGrpSpPr>
          <p:cNvPr id="11" name="Group 11"/>
          <p:cNvGrpSpPr>
            <a:grpSpLocks noChangeAspect="1"/>
          </p:cNvGrpSpPr>
          <p:nvPr/>
        </p:nvGrpSpPr>
        <p:grpSpPr>
          <a:xfrm>
            <a:off x="10750546" y="2211086"/>
            <a:ext cx="7616821" cy="3183243"/>
            <a:chOff x="0" y="0"/>
            <a:chExt cx="6093460" cy="2546591"/>
          </a:xfrm>
        </p:grpSpPr>
        <p:sp>
          <p:nvSpPr>
            <p:cNvPr id="12" name="Freeform 12"/>
            <p:cNvSpPr/>
            <p:nvPr/>
          </p:nvSpPr>
          <p:spPr>
            <a:xfrm>
              <a:off x="2674112" y="63500"/>
              <a:ext cx="3355848" cy="2419604"/>
            </a:xfrm>
            <a:custGeom>
              <a:avLst/>
              <a:gdLst/>
              <a:ahLst/>
              <a:cxnLst/>
              <a:rect l="l" t="t" r="r" b="b"/>
              <a:pathLst>
                <a:path w="3355848" h="2419604">
                  <a:moveTo>
                    <a:pt x="0" y="2419604"/>
                  </a:moveTo>
                  <a:lnTo>
                    <a:pt x="3355848" y="2419604"/>
                  </a:lnTo>
                  <a:lnTo>
                    <a:pt x="3355848" y="0"/>
                  </a:lnTo>
                  <a:lnTo>
                    <a:pt x="0" y="0"/>
                  </a:lnTo>
                  <a:close/>
                </a:path>
              </a:pathLst>
            </a:custGeom>
            <a:solidFill>
              <a:srgbClr val="3A7C9F"/>
            </a:solidFill>
          </p:spPr>
          <p:txBody>
            <a:bodyPr/>
            <a:lstStyle/>
            <a:p>
              <a:endParaRPr lang="en-US"/>
            </a:p>
          </p:txBody>
        </p:sp>
        <p:sp>
          <p:nvSpPr>
            <p:cNvPr id="13" name="Freeform 13"/>
            <p:cNvSpPr/>
            <p:nvPr/>
          </p:nvSpPr>
          <p:spPr>
            <a:xfrm>
              <a:off x="2995676" y="1086485"/>
              <a:ext cx="634238" cy="461899"/>
            </a:xfrm>
            <a:custGeom>
              <a:avLst/>
              <a:gdLst/>
              <a:ahLst/>
              <a:cxnLst/>
              <a:rect l="l" t="t" r="r" b="b"/>
              <a:pathLst>
                <a:path w="634238" h="461899">
                  <a:moveTo>
                    <a:pt x="17272" y="274066"/>
                  </a:moveTo>
                  <a:lnTo>
                    <a:pt x="73787" y="306578"/>
                  </a:lnTo>
                  <a:lnTo>
                    <a:pt x="73787" y="324358"/>
                  </a:lnTo>
                  <a:cubicBezTo>
                    <a:pt x="73787" y="327279"/>
                    <a:pt x="74676" y="330073"/>
                    <a:pt x="76200" y="332486"/>
                  </a:cubicBezTo>
                  <a:cubicBezTo>
                    <a:pt x="101600" y="371094"/>
                    <a:pt x="136144" y="402844"/>
                    <a:pt x="176784" y="424815"/>
                  </a:cubicBezTo>
                  <a:cubicBezTo>
                    <a:pt x="218440" y="447421"/>
                    <a:pt x="265430" y="459867"/>
                    <a:pt x="316738" y="461899"/>
                  </a:cubicBezTo>
                  <a:cubicBezTo>
                    <a:pt x="316992" y="461899"/>
                    <a:pt x="317119" y="461899"/>
                    <a:pt x="317246" y="461899"/>
                  </a:cubicBezTo>
                  <a:cubicBezTo>
                    <a:pt x="317373" y="461899"/>
                    <a:pt x="317627" y="461899"/>
                    <a:pt x="317754" y="461899"/>
                  </a:cubicBezTo>
                  <a:cubicBezTo>
                    <a:pt x="369062" y="459994"/>
                    <a:pt x="416052" y="447421"/>
                    <a:pt x="457708" y="424815"/>
                  </a:cubicBezTo>
                  <a:cubicBezTo>
                    <a:pt x="498348" y="402844"/>
                    <a:pt x="532892" y="371094"/>
                    <a:pt x="558292" y="332486"/>
                  </a:cubicBezTo>
                  <a:cubicBezTo>
                    <a:pt x="559943" y="330073"/>
                    <a:pt x="560705" y="327152"/>
                    <a:pt x="560705" y="324358"/>
                  </a:cubicBezTo>
                  <a:lnTo>
                    <a:pt x="560705" y="306578"/>
                  </a:lnTo>
                  <a:lnTo>
                    <a:pt x="617221" y="274066"/>
                  </a:lnTo>
                  <a:cubicBezTo>
                    <a:pt x="627761" y="268097"/>
                    <a:pt x="634238" y="256921"/>
                    <a:pt x="634111" y="244856"/>
                  </a:cubicBezTo>
                  <a:lnTo>
                    <a:pt x="634111" y="99187"/>
                  </a:lnTo>
                  <a:cubicBezTo>
                    <a:pt x="634111" y="80518"/>
                    <a:pt x="618998" y="65532"/>
                    <a:pt x="600329" y="65532"/>
                  </a:cubicBezTo>
                  <a:cubicBezTo>
                    <a:pt x="594360" y="65532"/>
                    <a:pt x="588518" y="67183"/>
                    <a:pt x="583311" y="70104"/>
                  </a:cubicBezTo>
                  <a:lnTo>
                    <a:pt x="544577" y="92710"/>
                  </a:lnTo>
                  <a:lnTo>
                    <a:pt x="322707" y="1524"/>
                  </a:lnTo>
                  <a:cubicBezTo>
                    <a:pt x="319024" y="0"/>
                    <a:pt x="314961" y="0"/>
                    <a:pt x="311404" y="1524"/>
                  </a:cubicBezTo>
                  <a:lnTo>
                    <a:pt x="89535" y="92710"/>
                  </a:lnTo>
                  <a:lnTo>
                    <a:pt x="50800" y="70104"/>
                  </a:lnTo>
                  <a:cubicBezTo>
                    <a:pt x="40386" y="63881"/>
                    <a:pt x="27432" y="63881"/>
                    <a:pt x="17018" y="69977"/>
                  </a:cubicBezTo>
                  <a:cubicBezTo>
                    <a:pt x="6604" y="76073"/>
                    <a:pt x="0" y="87122"/>
                    <a:pt x="127" y="99187"/>
                  </a:cubicBezTo>
                  <a:lnTo>
                    <a:pt x="127" y="244729"/>
                  </a:lnTo>
                  <a:cubicBezTo>
                    <a:pt x="0" y="256794"/>
                    <a:pt x="6477" y="267970"/>
                    <a:pt x="17018" y="273939"/>
                  </a:cubicBezTo>
                  <a:moveTo>
                    <a:pt x="598297" y="95631"/>
                  </a:moveTo>
                  <a:cubicBezTo>
                    <a:pt x="600202" y="94488"/>
                    <a:pt x="602615" y="95123"/>
                    <a:pt x="603758" y="97028"/>
                  </a:cubicBezTo>
                  <a:cubicBezTo>
                    <a:pt x="604139" y="97663"/>
                    <a:pt x="604266" y="98298"/>
                    <a:pt x="604266" y="99060"/>
                  </a:cubicBezTo>
                  <a:lnTo>
                    <a:pt x="604266" y="244602"/>
                  </a:lnTo>
                  <a:cubicBezTo>
                    <a:pt x="604393" y="246126"/>
                    <a:pt x="603631" y="247396"/>
                    <a:pt x="602234" y="248031"/>
                  </a:cubicBezTo>
                  <a:lnTo>
                    <a:pt x="560578" y="272034"/>
                  </a:lnTo>
                  <a:lnTo>
                    <a:pt x="560578" y="117856"/>
                  </a:lnTo>
                  <a:close/>
                  <a:moveTo>
                    <a:pt x="103251" y="119126"/>
                  </a:moveTo>
                  <a:lnTo>
                    <a:pt x="317119" y="31242"/>
                  </a:lnTo>
                  <a:lnTo>
                    <a:pt x="530987" y="119126"/>
                  </a:lnTo>
                  <a:lnTo>
                    <a:pt x="530987" y="319659"/>
                  </a:lnTo>
                  <a:cubicBezTo>
                    <a:pt x="483743" y="388620"/>
                    <a:pt x="408052" y="428498"/>
                    <a:pt x="317119" y="432054"/>
                  </a:cubicBezTo>
                  <a:cubicBezTo>
                    <a:pt x="226315" y="428371"/>
                    <a:pt x="150496" y="388620"/>
                    <a:pt x="103252" y="319659"/>
                  </a:cubicBezTo>
                  <a:close/>
                  <a:moveTo>
                    <a:pt x="29845" y="99060"/>
                  </a:moveTo>
                  <a:cubicBezTo>
                    <a:pt x="29718" y="97663"/>
                    <a:pt x="30480" y="96266"/>
                    <a:pt x="31877" y="95631"/>
                  </a:cubicBezTo>
                  <a:cubicBezTo>
                    <a:pt x="33147" y="94869"/>
                    <a:pt x="34671" y="94869"/>
                    <a:pt x="35941" y="95631"/>
                  </a:cubicBezTo>
                  <a:lnTo>
                    <a:pt x="73660" y="117729"/>
                  </a:lnTo>
                  <a:lnTo>
                    <a:pt x="73660" y="272161"/>
                  </a:lnTo>
                  <a:lnTo>
                    <a:pt x="32005" y="248158"/>
                  </a:lnTo>
                  <a:cubicBezTo>
                    <a:pt x="30734" y="247523"/>
                    <a:pt x="29846" y="246126"/>
                    <a:pt x="29972" y="244729"/>
                  </a:cubicBezTo>
                  <a:close/>
                  <a:moveTo>
                    <a:pt x="149860" y="299339"/>
                  </a:moveTo>
                  <a:cubicBezTo>
                    <a:pt x="153670" y="292100"/>
                    <a:pt x="162687" y="289306"/>
                    <a:pt x="169926" y="292989"/>
                  </a:cubicBezTo>
                  <a:cubicBezTo>
                    <a:pt x="260731" y="340360"/>
                    <a:pt x="373634" y="340360"/>
                    <a:pt x="464439" y="292989"/>
                  </a:cubicBezTo>
                  <a:cubicBezTo>
                    <a:pt x="471678" y="289179"/>
                    <a:pt x="480695" y="291973"/>
                    <a:pt x="484505" y="299339"/>
                  </a:cubicBezTo>
                  <a:cubicBezTo>
                    <a:pt x="488315" y="306705"/>
                    <a:pt x="485521" y="315595"/>
                    <a:pt x="478155" y="319405"/>
                  </a:cubicBezTo>
                  <a:cubicBezTo>
                    <a:pt x="428498" y="345313"/>
                    <a:pt x="372872" y="358267"/>
                    <a:pt x="317119" y="358267"/>
                  </a:cubicBezTo>
                  <a:cubicBezTo>
                    <a:pt x="261366" y="358267"/>
                    <a:pt x="205740" y="345313"/>
                    <a:pt x="156083" y="319405"/>
                  </a:cubicBezTo>
                  <a:cubicBezTo>
                    <a:pt x="148844" y="315595"/>
                    <a:pt x="146050" y="306578"/>
                    <a:pt x="149733" y="299339"/>
                  </a:cubicBezTo>
                  <a:close/>
                  <a:moveTo>
                    <a:pt x="149860" y="213360"/>
                  </a:moveTo>
                  <a:cubicBezTo>
                    <a:pt x="153670" y="206121"/>
                    <a:pt x="162687" y="203200"/>
                    <a:pt x="169926" y="207010"/>
                  </a:cubicBezTo>
                  <a:cubicBezTo>
                    <a:pt x="260731" y="254381"/>
                    <a:pt x="373634" y="254381"/>
                    <a:pt x="464439" y="207010"/>
                  </a:cubicBezTo>
                  <a:cubicBezTo>
                    <a:pt x="471678" y="203200"/>
                    <a:pt x="480695" y="205994"/>
                    <a:pt x="484505" y="213360"/>
                  </a:cubicBezTo>
                  <a:cubicBezTo>
                    <a:pt x="488315" y="220726"/>
                    <a:pt x="485521" y="229616"/>
                    <a:pt x="478155" y="233426"/>
                  </a:cubicBezTo>
                  <a:cubicBezTo>
                    <a:pt x="428498" y="259334"/>
                    <a:pt x="372872" y="272288"/>
                    <a:pt x="317119" y="272288"/>
                  </a:cubicBezTo>
                  <a:cubicBezTo>
                    <a:pt x="261366" y="272288"/>
                    <a:pt x="205740" y="259334"/>
                    <a:pt x="156083" y="233426"/>
                  </a:cubicBezTo>
                  <a:cubicBezTo>
                    <a:pt x="148844" y="229616"/>
                    <a:pt x="146050" y="220599"/>
                    <a:pt x="149733" y="213360"/>
                  </a:cubicBezTo>
                  <a:close/>
                </a:path>
              </a:pathLst>
            </a:custGeom>
            <a:solidFill>
              <a:srgbClr val="FFFFFF"/>
            </a:solidFill>
          </p:spPr>
          <p:txBody>
            <a:bodyPr/>
            <a:lstStyle/>
            <a:p>
              <a:endParaRPr lang="en-US"/>
            </a:p>
          </p:txBody>
        </p:sp>
        <p:sp>
          <p:nvSpPr>
            <p:cNvPr id="14" name="Freeform 14"/>
            <p:cNvSpPr/>
            <p:nvPr/>
          </p:nvSpPr>
          <p:spPr>
            <a:xfrm>
              <a:off x="63500" y="530225"/>
              <a:ext cx="2610612" cy="1952879"/>
            </a:xfrm>
            <a:custGeom>
              <a:avLst/>
              <a:gdLst/>
              <a:ahLst/>
              <a:cxnLst/>
              <a:rect l="l" t="t" r="r" b="b"/>
              <a:pathLst>
                <a:path w="2610612" h="1952879">
                  <a:moveTo>
                    <a:pt x="0" y="1952879"/>
                  </a:moveTo>
                  <a:lnTo>
                    <a:pt x="2610612" y="1952879"/>
                  </a:lnTo>
                  <a:lnTo>
                    <a:pt x="2610612" y="0"/>
                  </a:lnTo>
                  <a:lnTo>
                    <a:pt x="0" y="0"/>
                  </a:lnTo>
                  <a:close/>
                </a:path>
              </a:pathLst>
            </a:custGeom>
            <a:solidFill>
              <a:srgbClr val="00446A"/>
            </a:solidFill>
          </p:spPr>
          <p:txBody>
            <a:bodyPr/>
            <a:lstStyle/>
            <a:p>
              <a:endParaRPr lang="en-US"/>
            </a:p>
          </p:txBody>
        </p:sp>
        <p:sp>
          <p:nvSpPr>
            <p:cNvPr id="15" name="Freeform 15"/>
            <p:cNvSpPr/>
            <p:nvPr/>
          </p:nvSpPr>
          <p:spPr>
            <a:xfrm>
              <a:off x="245237" y="1349883"/>
              <a:ext cx="2236851" cy="12700"/>
            </a:xfrm>
            <a:custGeom>
              <a:avLst/>
              <a:gdLst/>
              <a:ahLst/>
              <a:cxnLst/>
              <a:rect l="l" t="t" r="r" b="b"/>
              <a:pathLst>
                <a:path w="2236851" h="12700">
                  <a:moveTo>
                    <a:pt x="0" y="0"/>
                  </a:moveTo>
                  <a:lnTo>
                    <a:pt x="2236851" y="0"/>
                  </a:lnTo>
                  <a:lnTo>
                    <a:pt x="2236851" y="12700"/>
                  </a:lnTo>
                  <a:lnTo>
                    <a:pt x="0" y="12700"/>
                  </a:lnTo>
                  <a:close/>
                </a:path>
              </a:pathLst>
            </a:custGeom>
            <a:solidFill>
              <a:srgbClr val="3A7C9F"/>
            </a:solidFill>
          </p:spPr>
          <p:txBody>
            <a:bodyPr/>
            <a:lstStyle/>
            <a:p>
              <a:endParaRPr lang="en-US"/>
            </a:p>
          </p:txBody>
        </p:sp>
      </p:grpSp>
      <p:sp>
        <p:nvSpPr>
          <p:cNvPr id="16" name="Freeform 16"/>
          <p:cNvSpPr/>
          <p:nvPr/>
        </p:nvSpPr>
        <p:spPr>
          <a:xfrm>
            <a:off x="6312218" y="2873847"/>
            <a:ext cx="4517708" cy="2441103"/>
          </a:xfrm>
          <a:custGeom>
            <a:avLst/>
            <a:gdLst/>
            <a:ahLst/>
            <a:cxnLst/>
            <a:rect l="l" t="t" r="r" b="b"/>
            <a:pathLst>
              <a:path w="4517708" h="2441103">
                <a:moveTo>
                  <a:pt x="0" y="0"/>
                </a:moveTo>
                <a:lnTo>
                  <a:pt x="4517707" y="0"/>
                </a:lnTo>
                <a:lnTo>
                  <a:pt x="4517707" y="2441103"/>
                </a:lnTo>
                <a:lnTo>
                  <a:pt x="0" y="2441103"/>
                </a:lnTo>
                <a:lnTo>
                  <a:pt x="0" y="0"/>
                </a:lnTo>
                <a:close/>
              </a:path>
            </a:pathLst>
          </a:custGeom>
          <a:blipFill>
            <a:blip r:embed="rId2"/>
            <a:stretch>
              <a:fillRect l="-364" t="-673" r="-353" b="-659"/>
            </a:stretch>
          </a:blipFill>
        </p:spPr>
        <p:txBody>
          <a:bodyPr/>
          <a:lstStyle/>
          <a:p>
            <a:endParaRPr lang="en-US"/>
          </a:p>
        </p:txBody>
      </p:sp>
      <p:sp>
        <p:nvSpPr>
          <p:cNvPr id="17" name="Freeform 17"/>
          <p:cNvSpPr/>
          <p:nvPr/>
        </p:nvSpPr>
        <p:spPr>
          <a:xfrm>
            <a:off x="11189672" y="0"/>
            <a:ext cx="2903518" cy="1436930"/>
          </a:xfrm>
          <a:custGeom>
            <a:avLst/>
            <a:gdLst/>
            <a:ahLst/>
            <a:cxnLst/>
            <a:rect l="l" t="t" r="r" b="b"/>
            <a:pathLst>
              <a:path w="2903518" h="1436930">
                <a:moveTo>
                  <a:pt x="0" y="0"/>
                </a:moveTo>
                <a:lnTo>
                  <a:pt x="2903518" y="0"/>
                </a:lnTo>
                <a:lnTo>
                  <a:pt x="2903518" y="1436930"/>
                </a:lnTo>
                <a:lnTo>
                  <a:pt x="0" y="1436930"/>
                </a:lnTo>
                <a:lnTo>
                  <a:pt x="0" y="0"/>
                </a:lnTo>
                <a:close/>
              </a:path>
            </a:pathLst>
          </a:custGeom>
          <a:blipFill>
            <a:blip r:embed="rId3"/>
            <a:stretch>
              <a:fillRect l="-563" t="-1119" r="-601" b="-1167"/>
            </a:stretch>
          </a:blipFill>
        </p:spPr>
        <p:txBody>
          <a:bodyPr/>
          <a:lstStyle/>
          <a:p>
            <a:endParaRPr lang="en-US"/>
          </a:p>
        </p:txBody>
      </p:sp>
      <p:sp>
        <p:nvSpPr>
          <p:cNvPr id="18" name="Freeform 18"/>
          <p:cNvSpPr/>
          <p:nvPr/>
        </p:nvSpPr>
        <p:spPr>
          <a:xfrm>
            <a:off x="11189672" y="1436930"/>
            <a:ext cx="2903518" cy="1436942"/>
          </a:xfrm>
          <a:custGeom>
            <a:avLst/>
            <a:gdLst/>
            <a:ahLst/>
            <a:cxnLst/>
            <a:rect l="l" t="t" r="r" b="b"/>
            <a:pathLst>
              <a:path w="2903518" h="1436942">
                <a:moveTo>
                  <a:pt x="0" y="0"/>
                </a:moveTo>
                <a:lnTo>
                  <a:pt x="2903518" y="0"/>
                </a:lnTo>
                <a:lnTo>
                  <a:pt x="2903518" y="1436941"/>
                </a:lnTo>
                <a:lnTo>
                  <a:pt x="0" y="1436941"/>
                </a:lnTo>
                <a:lnTo>
                  <a:pt x="0" y="0"/>
                </a:lnTo>
                <a:close/>
              </a:path>
            </a:pathLst>
          </a:custGeom>
          <a:blipFill>
            <a:blip r:embed="rId4"/>
            <a:stretch>
              <a:fillRect l="-734" t="-1464" r="-600" b="-1329"/>
            </a:stretch>
          </a:blipFill>
        </p:spPr>
        <p:txBody>
          <a:bodyPr/>
          <a:lstStyle/>
          <a:p>
            <a:endParaRPr lang="en-US"/>
          </a:p>
        </p:txBody>
      </p:sp>
      <p:sp>
        <p:nvSpPr>
          <p:cNvPr id="19" name="Freeform 19"/>
          <p:cNvSpPr/>
          <p:nvPr/>
        </p:nvSpPr>
        <p:spPr>
          <a:xfrm>
            <a:off x="14093190" y="0"/>
            <a:ext cx="4194810" cy="2290465"/>
          </a:xfrm>
          <a:custGeom>
            <a:avLst/>
            <a:gdLst/>
            <a:ahLst/>
            <a:cxnLst/>
            <a:rect l="l" t="t" r="r" b="b"/>
            <a:pathLst>
              <a:path w="4194810" h="2290465">
                <a:moveTo>
                  <a:pt x="0" y="0"/>
                </a:moveTo>
                <a:lnTo>
                  <a:pt x="4194810" y="0"/>
                </a:lnTo>
                <a:lnTo>
                  <a:pt x="4194810" y="2290465"/>
                </a:lnTo>
                <a:lnTo>
                  <a:pt x="0" y="2290465"/>
                </a:lnTo>
                <a:lnTo>
                  <a:pt x="0" y="0"/>
                </a:lnTo>
                <a:close/>
              </a:path>
            </a:pathLst>
          </a:custGeom>
          <a:blipFill>
            <a:blip r:embed="rId5"/>
            <a:stretch>
              <a:fillRect t="-696" b="-711"/>
            </a:stretch>
          </a:blipFill>
        </p:spPr>
        <p:txBody>
          <a:bodyPr/>
          <a:lstStyle/>
          <a:p>
            <a:endParaRPr lang="en-US"/>
          </a:p>
        </p:txBody>
      </p:sp>
      <p:grpSp>
        <p:nvGrpSpPr>
          <p:cNvPr id="20" name="Group 20"/>
          <p:cNvGrpSpPr>
            <a:grpSpLocks noChangeAspect="1"/>
          </p:cNvGrpSpPr>
          <p:nvPr/>
        </p:nvGrpSpPr>
        <p:grpSpPr>
          <a:xfrm>
            <a:off x="-79379" y="7848136"/>
            <a:ext cx="5507986" cy="2518231"/>
            <a:chOff x="0" y="0"/>
            <a:chExt cx="4406392" cy="2014588"/>
          </a:xfrm>
        </p:grpSpPr>
        <p:sp>
          <p:nvSpPr>
            <p:cNvPr id="21" name="Freeform 21"/>
            <p:cNvSpPr/>
            <p:nvPr/>
          </p:nvSpPr>
          <p:spPr>
            <a:xfrm>
              <a:off x="63500" y="63500"/>
              <a:ext cx="4279392" cy="1887601"/>
            </a:xfrm>
            <a:custGeom>
              <a:avLst/>
              <a:gdLst/>
              <a:ahLst/>
              <a:cxnLst/>
              <a:rect l="l" t="t" r="r" b="b"/>
              <a:pathLst>
                <a:path w="4279392" h="1887601">
                  <a:moveTo>
                    <a:pt x="0" y="1887601"/>
                  </a:moveTo>
                  <a:lnTo>
                    <a:pt x="4279392" y="1887601"/>
                  </a:lnTo>
                  <a:lnTo>
                    <a:pt x="4279392" y="0"/>
                  </a:lnTo>
                  <a:lnTo>
                    <a:pt x="0" y="0"/>
                  </a:lnTo>
                  <a:close/>
                </a:path>
              </a:pathLst>
            </a:custGeom>
            <a:solidFill>
              <a:srgbClr val="3A7C9F"/>
            </a:solidFill>
          </p:spPr>
          <p:txBody>
            <a:bodyPr/>
            <a:lstStyle/>
            <a:p>
              <a:endParaRPr lang="en-US"/>
            </a:p>
          </p:txBody>
        </p:sp>
        <p:sp>
          <p:nvSpPr>
            <p:cNvPr id="22" name="Freeform 22"/>
            <p:cNvSpPr/>
            <p:nvPr/>
          </p:nvSpPr>
          <p:spPr>
            <a:xfrm>
              <a:off x="749300" y="237490"/>
              <a:ext cx="521716" cy="391160"/>
            </a:xfrm>
            <a:custGeom>
              <a:avLst/>
              <a:gdLst/>
              <a:ahLst/>
              <a:cxnLst/>
              <a:rect l="l" t="t" r="r" b="b"/>
              <a:pathLst>
                <a:path w="521716" h="391160">
                  <a:moveTo>
                    <a:pt x="472821" y="0"/>
                  </a:moveTo>
                  <a:lnTo>
                    <a:pt x="48895" y="0"/>
                  </a:lnTo>
                  <a:cubicBezTo>
                    <a:pt x="21971" y="0"/>
                    <a:pt x="0" y="21971"/>
                    <a:pt x="0" y="48895"/>
                  </a:cubicBezTo>
                  <a:lnTo>
                    <a:pt x="0" y="342265"/>
                  </a:lnTo>
                  <a:cubicBezTo>
                    <a:pt x="0" y="369189"/>
                    <a:pt x="21971" y="391160"/>
                    <a:pt x="48895" y="391160"/>
                  </a:cubicBezTo>
                  <a:lnTo>
                    <a:pt x="472821" y="391160"/>
                  </a:lnTo>
                  <a:cubicBezTo>
                    <a:pt x="499745" y="391160"/>
                    <a:pt x="521716" y="369189"/>
                    <a:pt x="521716" y="342265"/>
                  </a:cubicBezTo>
                  <a:lnTo>
                    <a:pt x="521716" y="48895"/>
                  </a:lnTo>
                  <a:cubicBezTo>
                    <a:pt x="521716" y="21971"/>
                    <a:pt x="499745" y="0"/>
                    <a:pt x="472821" y="0"/>
                  </a:cubicBezTo>
                  <a:moveTo>
                    <a:pt x="32639" y="48895"/>
                  </a:moveTo>
                  <a:cubicBezTo>
                    <a:pt x="32639" y="39878"/>
                    <a:pt x="40005" y="32639"/>
                    <a:pt x="48895" y="32639"/>
                  </a:cubicBezTo>
                  <a:lnTo>
                    <a:pt x="97790" y="32639"/>
                  </a:lnTo>
                  <a:cubicBezTo>
                    <a:pt x="97790" y="68580"/>
                    <a:pt x="68580" y="97917"/>
                    <a:pt x="32639" y="97917"/>
                  </a:cubicBezTo>
                  <a:close/>
                  <a:moveTo>
                    <a:pt x="48895" y="358648"/>
                  </a:moveTo>
                  <a:cubicBezTo>
                    <a:pt x="39878" y="358648"/>
                    <a:pt x="32639" y="351282"/>
                    <a:pt x="32639" y="342392"/>
                  </a:cubicBezTo>
                  <a:lnTo>
                    <a:pt x="32639" y="293370"/>
                  </a:lnTo>
                  <a:cubicBezTo>
                    <a:pt x="68580" y="293370"/>
                    <a:pt x="97790" y="322580"/>
                    <a:pt x="97790" y="358648"/>
                  </a:cubicBezTo>
                  <a:close/>
                  <a:moveTo>
                    <a:pt x="489077" y="342392"/>
                  </a:moveTo>
                  <a:cubicBezTo>
                    <a:pt x="489077" y="351409"/>
                    <a:pt x="481711" y="358648"/>
                    <a:pt x="472821" y="358648"/>
                  </a:cubicBezTo>
                  <a:lnTo>
                    <a:pt x="423926" y="358648"/>
                  </a:lnTo>
                  <a:cubicBezTo>
                    <a:pt x="423926" y="322707"/>
                    <a:pt x="453136" y="293370"/>
                    <a:pt x="489077" y="293370"/>
                  </a:cubicBezTo>
                  <a:close/>
                  <a:moveTo>
                    <a:pt x="489077" y="260858"/>
                  </a:moveTo>
                  <a:cubicBezTo>
                    <a:pt x="435102" y="260858"/>
                    <a:pt x="391287" y="304800"/>
                    <a:pt x="391287" y="358648"/>
                  </a:cubicBezTo>
                  <a:lnTo>
                    <a:pt x="130429" y="358648"/>
                  </a:lnTo>
                  <a:cubicBezTo>
                    <a:pt x="130429" y="304673"/>
                    <a:pt x="86487" y="260858"/>
                    <a:pt x="32639" y="260858"/>
                  </a:cubicBezTo>
                  <a:lnTo>
                    <a:pt x="32639" y="130429"/>
                  </a:lnTo>
                  <a:cubicBezTo>
                    <a:pt x="86614" y="130429"/>
                    <a:pt x="130429" y="86487"/>
                    <a:pt x="130429" y="32639"/>
                  </a:cubicBezTo>
                  <a:lnTo>
                    <a:pt x="391287" y="32639"/>
                  </a:lnTo>
                  <a:cubicBezTo>
                    <a:pt x="391287" y="86614"/>
                    <a:pt x="435229" y="130429"/>
                    <a:pt x="489077" y="130429"/>
                  </a:cubicBezTo>
                  <a:close/>
                  <a:moveTo>
                    <a:pt x="489077" y="97790"/>
                  </a:moveTo>
                  <a:cubicBezTo>
                    <a:pt x="453136" y="97790"/>
                    <a:pt x="423926" y="68580"/>
                    <a:pt x="423926" y="32512"/>
                  </a:cubicBezTo>
                  <a:lnTo>
                    <a:pt x="472821" y="32512"/>
                  </a:lnTo>
                  <a:cubicBezTo>
                    <a:pt x="481838" y="32512"/>
                    <a:pt x="489077" y="39878"/>
                    <a:pt x="489077" y="48768"/>
                  </a:cubicBezTo>
                  <a:close/>
                </a:path>
              </a:pathLst>
            </a:custGeom>
            <a:solidFill>
              <a:srgbClr val="FFFFFF"/>
            </a:solidFill>
          </p:spPr>
          <p:txBody>
            <a:bodyPr/>
            <a:lstStyle/>
            <a:p>
              <a:endParaRPr lang="en-US"/>
            </a:p>
          </p:txBody>
        </p:sp>
        <p:sp>
          <p:nvSpPr>
            <p:cNvPr id="23" name="Freeform 23"/>
            <p:cNvSpPr/>
            <p:nvPr/>
          </p:nvSpPr>
          <p:spPr>
            <a:xfrm>
              <a:off x="912368" y="302641"/>
              <a:ext cx="195580" cy="260858"/>
            </a:xfrm>
            <a:custGeom>
              <a:avLst/>
              <a:gdLst/>
              <a:ahLst/>
              <a:cxnLst/>
              <a:rect l="l" t="t" r="r" b="b"/>
              <a:pathLst>
                <a:path w="195580" h="260858">
                  <a:moveTo>
                    <a:pt x="97790" y="0"/>
                  </a:moveTo>
                  <a:cubicBezTo>
                    <a:pt x="43815" y="0"/>
                    <a:pt x="0" y="58547"/>
                    <a:pt x="0" y="130429"/>
                  </a:cubicBezTo>
                  <a:cubicBezTo>
                    <a:pt x="0" y="202311"/>
                    <a:pt x="43942" y="260858"/>
                    <a:pt x="97790" y="260858"/>
                  </a:cubicBezTo>
                  <a:cubicBezTo>
                    <a:pt x="151638" y="260858"/>
                    <a:pt x="195580" y="202311"/>
                    <a:pt x="195580" y="130429"/>
                  </a:cubicBezTo>
                  <a:cubicBezTo>
                    <a:pt x="195580" y="58547"/>
                    <a:pt x="151638" y="0"/>
                    <a:pt x="97790" y="0"/>
                  </a:cubicBezTo>
                  <a:moveTo>
                    <a:pt x="97790" y="228219"/>
                  </a:moveTo>
                  <a:cubicBezTo>
                    <a:pt x="62484" y="228219"/>
                    <a:pt x="32512" y="183388"/>
                    <a:pt x="32512" y="130429"/>
                  </a:cubicBezTo>
                  <a:cubicBezTo>
                    <a:pt x="32512" y="77470"/>
                    <a:pt x="62357" y="32639"/>
                    <a:pt x="97790" y="32639"/>
                  </a:cubicBezTo>
                  <a:cubicBezTo>
                    <a:pt x="133223" y="32639"/>
                    <a:pt x="163068" y="77470"/>
                    <a:pt x="163068" y="130429"/>
                  </a:cubicBezTo>
                  <a:cubicBezTo>
                    <a:pt x="163068" y="183388"/>
                    <a:pt x="133223" y="228219"/>
                    <a:pt x="97790" y="228219"/>
                  </a:cubicBezTo>
                </a:path>
              </a:pathLst>
            </a:custGeom>
            <a:solidFill>
              <a:srgbClr val="FFFFFF"/>
            </a:solidFill>
          </p:spPr>
          <p:txBody>
            <a:bodyPr/>
            <a:lstStyle/>
            <a:p>
              <a:endParaRPr lang="en-US"/>
            </a:p>
          </p:txBody>
        </p:sp>
        <p:sp>
          <p:nvSpPr>
            <p:cNvPr id="24" name="Freeform 24"/>
            <p:cNvSpPr/>
            <p:nvPr/>
          </p:nvSpPr>
          <p:spPr>
            <a:xfrm>
              <a:off x="1399413" y="616077"/>
              <a:ext cx="1794002" cy="12700"/>
            </a:xfrm>
            <a:custGeom>
              <a:avLst/>
              <a:gdLst/>
              <a:ahLst/>
              <a:cxnLst/>
              <a:rect l="l" t="t" r="r" b="b"/>
              <a:pathLst>
                <a:path w="1794002" h="12700">
                  <a:moveTo>
                    <a:pt x="0" y="0"/>
                  </a:moveTo>
                  <a:lnTo>
                    <a:pt x="1794002" y="0"/>
                  </a:lnTo>
                  <a:lnTo>
                    <a:pt x="1794002" y="12700"/>
                  </a:lnTo>
                  <a:lnTo>
                    <a:pt x="0" y="12700"/>
                  </a:lnTo>
                  <a:close/>
                </a:path>
              </a:pathLst>
            </a:custGeom>
            <a:solidFill>
              <a:srgbClr val="00446A"/>
            </a:solidFill>
          </p:spPr>
          <p:txBody>
            <a:bodyPr/>
            <a:lstStyle/>
            <a:p>
              <a:endParaRPr lang="en-US"/>
            </a:p>
          </p:txBody>
        </p:sp>
      </p:grpSp>
      <p:grpSp>
        <p:nvGrpSpPr>
          <p:cNvPr id="25" name="Group 25"/>
          <p:cNvGrpSpPr>
            <a:grpSpLocks noChangeAspect="1"/>
          </p:cNvGrpSpPr>
          <p:nvPr/>
        </p:nvGrpSpPr>
        <p:grpSpPr>
          <a:xfrm>
            <a:off x="8653701" y="7848136"/>
            <a:ext cx="9713678" cy="2518231"/>
            <a:chOff x="0" y="0"/>
            <a:chExt cx="7770940" cy="2014588"/>
          </a:xfrm>
        </p:grpSpPr>
        <p:sp>
          <p:nvSpPr>
            <p:cNvPr id="26" name="Freeform 26"/>
            <p:cNvSpPr/>
            <p:nvPr/>
          </p:nvSpPr>
          <p:spPr>
            <a:xfrm>
              <a:off x="63500" y="63500"/>
              <a:ext cx="7644003" cy="1887601"/>
            </a:xfrm>
            <a:custGeom>
              <a:avLst/>
              <a:gdLst/>
              <a:ahLst/>
              <a:cxnLst/>
              <a:rect l="l" t="t" r="r" b="b"/>
              <a:pathLst>
                <a:path w="7644003" h="1887601">
                  <a:moveTo>
                    <a:pt x="0" y="1887601"/>
                  </a:moveTo>
                  <a:lnTo>
                    <a:pt x="7644003" y="1887601"/>
                  </a:lnTo>
                  <a:lnTo>
                    <a:pt x="7644003" y="0"/>
                  </a:lnTo>
                  <a:lnTo>
                    <a:pt x="0" y="0"/>
                  </a:lnTo>
                  <a:close/>
                </a:path>
              </a:pathLst>
            </a:custGeom>
            <a:solidFill>
              <a:srgbClr val="00446A"/>
            </a:solidFill>
          </p:spPr>
          <p:txBody>
            <a:bodyPr/>
            <a:lstStyle/>
            <a:p>
              <a:endParaRPr lang="en-US"/>
            </a:p>
          </p:txBody>
        </p:sp>
        <p:sp>
          <p:nvSpPr>
            <p:cNvPr id="27" name="Freeform 27"/>
            <p:cNvSpPr/>
            <p:nvPr/>
          </p:nvSpPr>
          <p:spPr>
            <a:xfrm>
              <a:off x="518922" y="1031875"/>
              <a:ext cx="295275" cy="49276"/>
            </a:xfrm>
            <a:custGeom>
              <a:avLst/>
              <a:gdLst/>
              <a:ahLst/>
              <a:cxnLst/>
              <a:rect l="l" t="t" r="r" b="b"/>
              <a:pathLst>
                <a:path w="295275" h="49276">
                  <a:moveTo>
                    <a:pt x="0" y="24638"/>
                  </a:moveTo>
                  <a:cubicBezTo>
                    <a:pt x="0" y="11049"/>
                    <a:pt x="11049" y="0"/>
                    <a:pt x="24638" y="0"/>
                  </a:cubicBezTo>
                  <a:lnTo>
                    <a:pt x="270637" y="0"/>
                  </a:lnTo>
                  <a:cubicBezTo>
                    <a:pt x="284226" y="0"/>
                    <a:pt x="295275" y="11049"/>
                    <a:pt x="295275" y="24638"/>
                  </a:cubicBezTo>
                  <a:cubicBezTo>
                    <a:pt x="295275" y="38227"/>
                    <a:pt x="284226" y="49276"/>
                    <a:pt x="270637" y="49276"/>
                  </a:cubicBezTo>
                  <a:lnTo>
                    <a:pt x="24638" y="49276"/>
                  </a:lnTo>
                  <a:cubicBezTo>
                    <a:pt x="11049" y="49276"/>
                    <a:pt x="0" y="38227"/>
                    <a:pt x="0" y="24638"/>
                  </a:cubicBezTo>
                </a:path>
              </a:pathLst>
            </a:custGeom>
            <a:solidFill>
              <a:srgbClr val="FFFFFF"/>
            </a:solidFill>
          </p:spPr>
          <p:txBody>
            <a:bodyPr/>
            <a:lstStyle/>
            <a:p>
              <a:endParaRPr lang="en-US"/>
            </a:p>
          </p:txBody>
        </p:sp>
        <p:sp>
          <p:nvSpPr>
            <p:cNvPr id="28" name="Freeform 28"/>
            <p:cNvSpPr/>
            <p:nvPr/>
          </p:nvSpPr>
          <p:spPr>
            <a:xfrm>
              <a:off x="518922" y="933450"/>
              <a:ext cx="295275" cy="49276"/>
            </a:xfrm>
            <a:custGeom>
              <a:avLst/>
              <a:gdLst/>
              <a:ahLst/>
              <a:cxnLst/>
              <a:rect l="l" t="t" r="r" b="b"/>
              <a:pathLst>
                <a:path w="295275" h="49276">
                  <a:moveTo>
                    <a:pt x="0" y="24638"/>
                  </a:moveTo>
                  <a:cubicBezTo>
                    <a:pt x="0" y="11049"/>
                    <a:pt x="11049" y="0"/>
                    <a:pt x="24638" y="0"/>
                  </a:cubicBezTo>
                  <a:lnTo>
                    <a:pt x="270637" y="0"/>
                  </a:lnTo>
                  <a:cubicBezTo>
                    <a:pt x="284226" y="0"/>
                    <a:pt x="295275" y="11049"/>
                    <a:pt x="295275" y="24638"/>
                  </a:cubicBezTo>
                  <a:cubicBezTo>
                    <a:pt x="295275" y="38227"/>
                    <a:pt x="284226" y="49276"/>
                    <a:pt x="270637" y="49276"/>
                  </a:cubicBezTo>
                  <a:lnTo>
                    <a:pt x="24638" y="49276"/>
                  </a:lnTo>
                  <a:cubicBezTo>
                    <a:pt x="11049" y="49276"/>
                    <a:pt x="0" y="38227"/>
                    <a:pt x="0" y="24638"/>
                  </a:cubicBezTo>
                </a:path>
              </a:pathLst>
            </a:custGeom>
            <a:solidFill>
              <a:srgbClr val="FFFFFF"/>
            </a:solidFill>
          </p:spPr>
          <p:txBody>
            <a:bodyPr/>
            <a:lstStyle/>
            <a:p>
              <a:endParaRPr lang="en-US"/>
            </a:p>
          </p:txBody>
        </p:sp>
        <p:sp>
          <p:nvSpPr>
            <p:cNvPr id="29" name="Freeform 29"/>
            <p:cNvSpPr/>
            <p:nvPr/>
          </p:nvSpPr>
          <p:spPr>
            <a:xfrm>
              <a:off x="605409" y="519557"/>
              <a:ext cx="630301" cy="975614"/>
            </a:xfrm>
            <a:custGeom>
              <a:avLst/>
              <a:gdLst/>
              <a:ahLst/>
              <a:cxnLst/>
              <a:rect l="l" t="t" r="r" b="b"/>
              <a:pathLst>
                <a:path w="630301" h="975614">
                  <a:moveTo>
                    <a:pt x="195580" y="82804"/>
                  </a:moveTo>
                  <a:cubicBezTo>
                    <a:pt x="166751" y="53975"/>
                    <a:pt x="120015" y="53975"/>
                    <a:pt x="91186" y="82804"/>
                  </a:cubicBezTo>
                  <a:lnTo>
                    <a:pt x="82804" y="91313"/>
                  </a:lnTo>
                  <a:cubicBezTo>
                    <a:pt x="53975" y="120142"/>
                    <a:pt x="53975" y="166878"/>
                    <a:pt x="82804" y="195707"/>
                  </a:cubicBezTo>
                  <a:lnTo>
                    <a:pt x="375031" y="487807"/>
                  </a:lnTo>
                  <a:lnTo>
                    <a:pt x="82804" y="779907"/>
                  </a:lnTo>
                  <a:cubicBezTo>
                    <a:pt x="53975" y="808736"/>
                    <a:pt x="53975" y="855472"/>
                    <a:pt x="82804" y="884301"/>
                  </a:cubicBezTo>
                  <a:lnTo>
                    <a:pt x="91186" y="892683"/>
                  </a:lnTo>
                  <a:cubicBezTo>
                    <a:pt x="120015" y="921512"/>
                    <a:pt x="166751" y="921512"/>
                    <a:pt x="195580" y="892683"/>
                  </a:cubicBezTo>
                  <a:lnTo>
                    <a:pt x="539750" y="548513"/>
                  </a:lnTo>
                  <a:lnTo>
                    <a:pt x="548386" y="539877"/>
                  </a:lnTo>
                  <a:cubicBezTo>
                    <a:pt x="552069" y="536194"/>
                    <a:pt x="555117" y="532384"/>
                    <a:pt x="557911" y="528320"/>
                  </a:cubicBezTo>
                  <a:cubicBezTo>
                    <a:pt x="576834" y="499745"/>
                    <a:pt x="573659" y="460756"/>
                    <a:pt x="548386" y="435610"/>
                  </a:cubicBezTo>
                  <a:close/>
                  <a:moveTo>
                    <a:pt x="56388" y="48006"/>
                  </a:moveTo>
                  <a:cubicBezTo>
                    <a:pt x="104394" y="0"/>
                    <a:pt x="182245" y="0"/>
                    <a:pt x="230251" y="48006"/>
                  </a:cubicBezTo>
                  <a:lnTo>
                    <a:pt x="583057" y="400812"/>
                  </a:lnTo>
                  <a:cubicBezTo>
                    <a:pt x="625094" y="442849"/>
                    <a:pt x="630301" y="507746"/>
                    <a:pt x="598805" y="555498"/>
                  </a:cubicBezTo>
                  <a:cubicBezTo>
                    <a:pt x="594360" y="562356"/>
                    <a:pt x="589026" y="568833"/>
                    <a:pt x="583057" y="574802"/>
                  </a:cubicBezTo>
                  <a:lnTo>
                    <a:pt x="574675" y="583311"/>
                  </a:lnTo>
                  <a:lnTo>
                    <a:pt x="574548" y="583438"/>
                  </a:lnTo>
                  <a:lnTo>
                    <a:pt x="230378" y="927608"/>
                  </a:lnTo>
                  <a:cubicBezTo>
                    <a:pt x="182372" y="975614"/>
                    <a:pt x="104521" y="975614"/>
                    <a:pt x="56515" y="927608"/>
                  </a:cubicBezTo>
                  <a:lnTo>
                    <a:pt x="48133" y="919226"/>
                  </a:lnTo>
                  <a:cubicBezTo>
                    <a:pt x="127" y="871220"/>
                    <a:pt x="127" y="793369"/>
                    <a:pt x="48133" y="745363"/>
                  </a:cubicBezTo>
                  <a:lnTo>
                    <a:pt x="305308" y="487680"/>
                  </a:lnTo>
                  <a:lnTo>
                    <a:pt x="48006" y="230378"/>
                  </a:lnTo>
                  <a:cubicBezTo>
                    <a:pt x="0" y="182372"/>
                    <a:pt x="0" y="104521"/>
                    <a:pt x="48006" y="56515"/>
                  </a:cubicBezTo>
                  <a:close/>
                </a:path>
              </a:pathLst>
            </a:custGeom>
            <a:solidFill>
              <a:srgbClr val="FFFFFF"/>
            </a:solidFill>
          </p:spPr>
          <p:txBody>
            <a:bodyPr/>
            <a:lstStyle/>
            <a:p>
              <a:endParaRPr lang="en-US"/>
            </a:p>
          </p:txBody>
        </p:sp>
        <p:sp>
          <p:nvSpPr>
            <p:cNvPr id="30" name="Freeform 30"/>
            <p:cNvSpPr/>
            <p:nvPr/>
          </p:nvSpPr>
          <p:spPr>
            <a:xfrm>
              <a:off x="998855" y="519557"/>
              <a:ext cx="630428" cy="975614"/>
            </a:xfrm>
            <a:custGeom>
              <a:avLst/>
              <a:gdLst/>
              <a:ahLst/>
              <a:cxnLst/>
              <a:rect l="l" t="t" r="r" b="b"/>
              <a:pathLst>
                <a:path w="630428" h="975614">
                  <a:moveTo>
                    <a:pt x="195580" y="82804"/>
                  </a:moveTo>
                  <a:cubicBezTo>
                    <a:pt x="166751" y="53975"/>
                    <a:pt x="120015" y="53975"/>
                    <a:pt x="91186" y="82804"/>
                  </a:cubicBezTo>
                  <a:lnTo>
                    <a:pt x="82804" y="91313"/>
                  </a:lnTo>
                  <a:cubicBezTo>
                    <a:pt x="53975" y="120142"/>
                    <a:pt x="53975" y="166878"/>
                    <a:pt x="82804" y="195707"/>
                  </a:cubicBezTo>
                  <a:lnTo>
                    <a:pt x="375031" y="487807"/>
                  </a:lnTo>
                  <a:lnTo>
                    <a:pt x="82804" y="779907"/>
                  </a:lnTo>
                  <a:cubicBezTo>
                    <a:pt x="53975" y="808736"/>
                    <a:pt x="53975" y="855472"/>
                    <a:pt x="82804" y="884301"/>
                  </a:cubicBezTo>
                  <a:lnTo>
                    <a:pt x="91186" y="892683"/>
                  </a:lnTo>
                  <a:cubicBezTo>
                    <a:pt x="120015" y="921512"/>
                    <a:pt x="166751" y="921512"/>
                    <a:pt x="195580" y="892683"/>
                  </a:cubicBezTo>
                  <a:lnTo>
                    <a:pt x="539750" y="548513"/>
                  </a:lnTo>
                  <a:lnTo>
                    <a:pt x="548386" y="539877"/>
                  </a:lnTo>
                  <a:cubicBezTo>
                    <a:pt x="552069" y="536194"/>
                    <a:pt x="555117" y="532384"/>
                    <a:pt x="557911" y="528320"/>
                  </a:cubicBezTo>
                  <a:cubicBezTo>
                    <a:pt x="576834" y="499745"/>
                    <a:pt x="573659" y="460756"/>
                    <a:pt x="548386" y="435610"/>
                  </a:cubicBezTo>
                  <a:close/>
                  <a:moveTo>
                    <a:pt x="56515" y="48006"/>
                  </a:moveTo>
                  <a:cubicBezTo>
                    <a:pt x="104521" y="0"/>
                    <a:pt x="182372" y="0"/>
                    <a:pt x="230378" y="48006"/>
                  </a:cubicBezTo>
                  <a:lnTo>
                    <a:pt x="583184" y="400812"/>
                  </a:lnTo>
                  <a:cubicBezTo>
                    <a:pt x="625221" y="442849"/>
                    <a:pt x="630428" y="507746"/>
                    <a:pt x="598932" y="555498"/>
                  </a:cubicBezTo>
                  <a:cubicBezTo>
                    <a:pt x="594487" y="562356"/>
                    <a:pt x="589153" y="568833"/>
                    <a:pt x="583184" y="574802"/>
                  </a:cubicBezTo>
                  <a:lnTo>
                    <a:pt x="574802" y="583311"/>
                  </a:lnTo>
                  <a:lnTo>
                    <a:pt x="574675" y="583438"/>
                  </a:lnTo>
                  <a:lnTo>
                    <a:pt x="230505" y="927608"/>
                  </a:lnTo>
                  <a:cubicBezTo>
                    <a:pt x="182499" y="975614"/>
                    <a:pt x="104648" y="975614"/>
                    <a:pt x="56642" y="927608"/>
                  </a:cubicBezTo>
                  <a:lnTo>
                    <a:pt x="48260" y="919226"/>
                  </a:lnTo>
                  <a:cubicBezTo>
                    <a:pt x="254" y="871220"/>
                    <a:pt x="254" y="793369"/>
                    <a:pt x="48260" y="745363"/>
                  </a:cubicBezTo>
                  <a:lnTo>
                    <a:pt x="305435" y="487680"/>
                  </a:lnTo>
                  <a:lnTo>
                    <a:pt x="48006" y="230378"/>
                  </a:lnTo>
                  <a:cubicBezTo>
                    <a:pt x="0" y="182372"/>
                    <a:pt x="0" y="104521"/>
                    <a:pt x="48006" y="56515"/>
                  </a:cubicBezTo>
                  <a:close/>
                </a:path>
              </a:pathLst>
            </a:custGeom>
            <a:solidFill>
              <a:srgbClr val="FFFFFF"/>
            </a:solidFill>
          </p:spPr>
          <p:txBody>
            <a:bodyPr/>
            <a:lstStyle/>
            <a:p>
              <a:endParaRPr lang="en-US"/>
            </a:p>
          </p:txBody>
        </p:sp>
      </p:grpSp>
      <p:sp>
        <p:nvSpPr>
          <p:cNvPr id="31" name="Freeform 31"/>
          <p:cNvSpPr/>
          <p:nvPr/>
        </p:nvSpPr>
        <p:spPr>
          <a:xfrm rot="-5400000">
            <a:off x="5864126" y="7418058"/>
            <a:ext cx="2359485" cy="3378410"/>
          </a:xfrm>
          <a:custGeom>
            <a:avLst/>
            <a:gdLst/>
            <a:ahLst/>
            <a:cxnLst/>
            <a:rect l="l" t="t" r="r" b="b"/>
            <a:pathLst>
              <a:path w="2359485" h="3378410">
                <a:moveTo>
                  <a:pt x="0" y="0"/>
                </a:moveTo>
                <a:lnTo>
                  <a:pt x="2359485" y="0"/>
                </a:lnTo>
                <a:lnTo>
                  <a:pt x="2359485" y="3378410"/>
                </a:lnTo>
                <a:lnTo>
                  <a:pt x="0" y="3378410"/>
                </a:lnTo>
                <a:lnTo>
                  <a:pt x="0" y="0"/>
                </a:lnTo>
                <a:close/>
              </a:path>
            </a:pathLst>
          </a:custGeom>
          <a:blipFill>
            <a:blip r:embed="rId6"/>
            <a:stretch>
              <a:fillRect l="-675" r="-698"/>
            </a:stretch>
          </a:blipFill>
        </p:spPr>
        <p:txBody>
          <a:bodyPr/>
          <a:lstStyle/>
          <a:p>
            <a:endParaRPr lang="en-US"/>
          </a:p>
        </p:txBody>
      </p:sp>
      <p:grpSp>
        <p:nvGrpSpPr>
          <p:cNvPr id="32" name="Group 32"/>
          <p:cNvGrpSpPr>
            <a:grpSpLocks noChangeAspect="1"/>
          </p:cNvGrpSpPr>
          <p:nvPr/>
        </p:nvGrpSpPr>
        <p:grpSpPr>
          <a:xfrm>
            <a:off x="14416433" y="5235571"/>
            <a:ext cx="3950934" cy="2771311"/>
            <a:chOff x="0" y="0"/>
            <a:chExt cx="3160751" cy="2217052"/>
          </a:xfrm>
        </p:grpSpPr>
        <p:sp>
          <p:nvSpPr>
            <p:cNvPr id="33" name="Freeform 33"/>
            <p:cNvSpPr/>
            <p:nvPr/>
          </p:nvSpPr>
          <p:spPr>
            <a:xfrm>
              <a:off x="63500" y="63500"/>
              <a:ext cx="3033776" cy="2090039"/>
            </a:xfrm>
            <a:custGeom>
              <a:avLst/>
              <a:gdLst/>
              <a:ahLst/>
              <a:cxnLst/>
              <a:rect l="l" t="t" r="r" b="b"/>
              <a:pathLst>
                <a:path w="3033776" h="2090039">
                  <a:moveTo>
                    <a:pt x="0" y="2090039"/>
                  </a:moveTo>
                  <a:lnTo>
                    <a:pt x="3033776" y="2090039"/>
                  </a:lnTo>
                  <a:lnTo>
                    <a:pt x="3033776" y="0"/>
                  </a:lnTo>
                  <a:lnTo>
                    <a:pt x="0" y="0"/>
                  </a:lnTo>
                  <a:close/>
                </a:path>
              </a:pathLst>
            </a:custGeom>
            <a:solidFill>
              <a:srgbClr val="F6A01A"/>
            </a:solidFill>
          </p:spPr>
          <p:txBody>
            <a:bodyPr/>
            <a:lstStyle/>
            <a:p>
              <a:endParaRPr lang="en-US"/>
            </a:p>
          </p:txBody>
        </p:sp>
        <p:sp>
          <p:nvSpPr>
            <p:cNvPr id="34" name="Freeform 34"/>
            <p:cNvSpPr/>
            <p:nvPr/>
          </p:nvSpPr>
          <p:spPr>
            <a:xfrm>
              <a:off x="810133" y="756158"/>
              <a:ext cx="1084326" cy="12700"/>
            </a:xfrm>
            <a:custGeom>
              <a:avLst/>
              <a:gdLst/>
              <a:ahLst/>
              <a:cxnLst/>
              <a:rect l="l" t="t" r="r" b="b"/>
              <a:pathLst>
                <a:path w="1084326" h="12700">
                  <a:moveTo>
                    <a:pt x="0" y="0"/>
                  </a:moveTo>
                  <a:lnTo>
                    <a:pt x="1084326" y="0"/>
                  </a:lnTo>
                  <a:lnTo>
                    <a:pt x="1084326" y="12700"/>
                  </a:lnTo>
                  <a:lnTo>
                    <a:pt x="0" y="12700"/>
                  </a:lnTo>
                  <a:close/>
                </a:path>
              </a:pathLst>
            </a:custGeom>
            <a:solidFill>
              <a:srgbClr val="3A7C9F"/>
            </a:solidFill>
          </p:spPr>
          <p:txBody>
            <a:bodyPr/>
            <a:lstStyle/>
            <a:p>
              <a:endParaRPr lang="en-US"/>
            </a:p>
          </p:txBody>
        </p:sp>
        <p:sp>
          <p:nvSpPr>
            <p:cNvPr id="35" name="Freeform 35"/>
            <p:cNvSpPr/>
            <p:nvPr/>
          </p:nvSpPr>
          <p:spPr>
            <a:xfrm>
              <a:off x="397002" y="472567"/>
              <a:ext cx="168402" cy="168402"/>
            </a:xfrm>
            <a:custGeom>
              <a:avLst/>
              <a:gdLst/>
              <a:ahLst/>
              <a:cxnLst/>
              <a:rect l="l" t="t" r="r" b="b"/>
              <a:pathLst>
                <a:path w="168402" h="168402">
                  <a:moveTo>
                    <a:pt x="84201" y="21082"/>
                  </a:moveTo>
                  <a:cubicBezTo>
                    <a:pt x="90043" y="21082"/>
                    <a:pt x="94742" y="16383"/>
                    <a:pt x="94742" y="10541"/>
                  </a:cubicBezTo>
                  <a:cubicBezTo>
                    <a:pt x="94742" y="4699"/>
                    <a:pt x="90043" y="0"/>
                    <a:pt x="84201" y="0"/>
                  </a:cubicBezTo>
                  <a:cubicBezTo>
                    <a:pt x="37719" y="0"/>
                    <a:pt x="0" y="37719"/>
                    <a:pt x="0" y="84201"/>
                  </a:cubicBezTo>
                  <a:cubicBezTo>
                    <a:pt x="0" y="130683"/>
                    <a:pt x="37719" y="168402"/>
                    <a:pt x="84201" y="168402"/>
                  </a:cubicBezTo>
                  <a:cubicBezTo>
                    <a:pt x="130683" y="168402"/>
                    <a:pt x="168402" y="130683"/>
                    <a:pt x="168402" y="84201"/>
                  </a:cubicBezTo>
                  <a:cubicBezTo>
                    <a:pt x="168402" y="78359"/>
                    <a:pt x="163703" y="73660"/>
                    <a:pt x="157861" y="73660"/>
                  </a:cubicBezTo>
                  <a:cubicBezTo>
                    <a:pt x="152019" y="73660"/>
                    <a:pt x="147320" y="78359"/>
                    <a:pt x="147320" y="84201"/>
                  </a:cubicBezTo>
                  <a:cubicBezTo>
                    <a:pt x="147320" y="119126"/>
                    <a:pt x="118999" y="147320"/>
                    <a:pt x="84201" y="147320"/>
                  </a:cubicBezTo>
                  <a:cubicBezTo>
                    <a:pt x="49403" y="147320"/>
                    <a:pt x="21082" y="118999"/>
                    <a:pt x="21082" y="84201"/>
                  </a:cubicBezTo>
                  <a:cubicBezTo>
                    <a:pt x="21082" y="49403"/>
                    <a:pt x="49403" y="20955"/>
                    <a:pt x="84201" y="20955"/>
                  </a:cubicBezTo>
                </a:path>
              </a:pathLst>
            </a:custGeom>
            <a:solidFill>
              <a:srgbClr val="FFFFFF"/>
            </a:solidFill>
          </p:spPr>
          <p:txBody>
            <a:bodyPr/>
            <a:lstStyle/>
            <a:p>
              <a:endParaRPr lang="en-US"/>
            </a:p>
          </p:txBody>
        </p:sp>
        <p:sp>
          <p:nvSpPr>
            <p:cNvPr id="36" name="Freeform 36"/>
            <p:cNvSpPr/>
            <p:nvPr/>
          </p:nvSpPr>
          <p:spPr>
            <a:xfrm>
              <a:off x="243967" y="321056"/>
              <a:ext cx="451104" cy="473075"/>
            </a:xfrm>
            <a:custGeom>
              <a:avLst/>
              <a:gdLst/>
              <a:ahLst/>
              <a:cxnLst/>
              <a:rect l="l" t="t" r="r" b="b"/>
              <a:pathLst>
                <a:path w="451104" h="473075">
                  <a:moveTo>
                    <a:pt x="438150" y="173228"/>
                  </a:moveTo>
                  <a:cubicBezTo>
                    <a:pt x="436372" y="167767"/>
                    <a:pt x="430403" y="164719"/>
                    <a:pt x="424815" y="166497"/>
                  </a:cubicBezTo>
                  <a:cubicBezTo>
                    <a:pt x="419481" y="168275"/>
                    <a:pt x="416433" y="173990"/>
                    <a:pt x="418084" y="179451"/>
                  </a:cubicBezTo>
                  <a:cubicBezTo>
                    <a:pt x="449580" y="279654"/>
                    <a:pt x="393827" y="386588"/>
                    <a:pt x="293497" y="418084"/>
                  </a:cubicBezTo>
                  <a:cubicBezTo>
                    <a:pt x="193167" y="449580"/>
                    <a:pt x="86360" y="393827"/>
                    <a:pt x="54864" y="293624"/>
                  </a:cubicBezTo>
                  <a:cubicBezTo>
                    <a:pt x="23368" y="193421"/>
                    <a:pt x="79121" y="86487"/>
                    <a:pt x="179451" y="54991"/>
                  </a:cubicBezTo>
                  <a:cubicBezTo>
                    <a:pt x="216535" y="43307"/>
                    <a:pt x="256413" y="43307"/>
                    <a:pt x="293497" y="54991"/>
                  </a:cubicBezTo>
                  <a:cubicBezTo>
                    <a:pt x="299085" y="56642"/>
                    <a:pt x="304927" y="53467"/>
                    <a:pt x="306578" y="48006"/>
                  </a:cubicBezTo>
                  <a:cubicBezTo>
                    <a:pt x="308229" y="42545"/>
                    <a:pt x="305181" y="36703"/>
                    <a:pt x="299720" y="34925"/>
                  </a:cubicBezTo>
                  <a:cubicBezTo>
                    <a:pt x="188341" y="0"/>
                    <a:pt x="69850" y="61976"/>
                    <a:pt x="34925" y="173228"/>
                  </a:cubicBezTo>
                  <a:cubicBezTo>
                    <a:pt x="0" y="284480"/>
                    <a:pt x="61976" y="403225"/>
                    <a:pt x="173228" y="438150"/>
                  </a:cubicBezTo>
                  <a:cubicBezTo>
                    <a:pt x="284480" y="473075"/>
                    <a:pt x="403225" y="411099"/>
                    <a:pt x="438150" y="299847"/>
                  </a:cubicBezTo>
                  <a:cubicBezTo>
                    <a:pt x="451104" y="258699"/>
                    <a:pt x="451104" y="214503"/>
                    <a:pt x="438150" y="173355"/>
                  </a:cubicBezTo>
                </a:path>
              </a:pathLst>
            </a:custGeom>
            <a:solidFill>
              <a:srgbClr val="FFFFFF"/>
            </a:solidFill>
          </p:spPr>
          <p:txBody>
            <a:bodyPr/>
            <a:lstStyle/>
            <a:p>
              <a:endParaRPr lang="en-US"/>
            </a:p>
          </p:txBody>
        </p:sp>
        <p:sp>
          <p:nvSpPr>
            <p:cNvPr id="37" name="Freeform 37"/>
            <p:cNvSpPr/>
            <p:nvPr/>
          </p:nvSpPr>
          <p:spPr>
            <a:xfrm>
              <a:off x="333756" y="409448"/>
              <a:ext cx="294894" cy="294894"/>
            </a:xfrm>
            <a:custGeom>
              <a:avLst/>
              <a:gdLst/>
              <a:ahLst/>
              <a:cxnLst/>
              <a:rect l="l" t="t" r="r" b="b"/>
              <a:pathLst>
                <a:path w="294894" h="294894">
                  <a:moveTo>
                    <a:pt x="167513" y="11938"/>
                  </a:moveTo>
                  <a:cubicBezTo>
                    <a:pt x="167513" y="5969"/>
                    <a:pt x="162941" y="889"/>
                    <a:pt x="156972" y="508"/>
                  </a:cubicBezTo>
                  <a:cubicBezTo>
                    <a:pt x="153797" y="254"/>
                    <a:pt x="150622" y="0"/>
                    <a:pt x="147447" y="0"/>
                  </a:cubicBezTo>
                  <a:cubicBezTo>
                    <a:pt x="66040" y="0"/>
                    <a:pt x="0" y="66040"/>
                    <a:pt x="0" y="147447"/>
                  </a:cubicBezTo>
                  <a:cubicBezTo>
                    <a:pt x="0" y="228854"/>
                    <a:pt x="66040" y="294894"/>
                    <a:pt x="147447" y="294894"/>
                  </a:cubicBezTo>
                  <a:cubicBezTo>
                    <a:pt x="228854" y="294894"/>
                    <a:pt x="294894" y="228854"/>
                    <a:pt x="294894" y="147447"/>
                  </a:cubicBezTo>
                  <a:cubicBezTo>
                    <a:pt x="294894" y="143637"/>
                    <a:pt x="294640" y="139827"/>
                    <a:pt x="294132" y="136017"/>
                  </a:cubicBezTo>
                  <a:cubicBezTo>
                    <a:pt x="293243" y="130302"/>
                    <a:pt x="287909" y="126238"/>
                    <a:pt x="282194" y="127127"/>
                  </a:cubicBezTo>
                  <a:cubicBezTo>
                    <a:pt x="276479" y="128016"/>
                    <a:pt x="272415" y="133350"/>
                    <a:pt x="273177" y="139065"/>
                  </a:cubicBezTo>
                  <a:cubicBezTo>
                    <a:pt x="273177" y="139319"/>
                    <a:pt x="273304" y="139573"/>
                    <a:pt x="273304" y="139700"/>
                  </a:cubicBezTo>
                  <a:cubicBezTo>
                    <a:pt x="273558" y="142240"/>
                    <a:pt x="273685" y="144780"/>
                    <a:pt x="273685" y="147320"/>
                  </a:cubicBezTo>
                  <a:cubicBezTo>
                    <a:pt x="273685" y="217043"/>
                    <a:pt x="217170" y="273685"/>
                    <a:pt x="147320" y="273685"/>
                  </a:cubicBezTo>
                  <a:cubicBezTo>
                    <a:pt x="77470" y="273685"/>
                    <a:pt x="20955" y="217043"/>
                    <a:pt x="20955" y="147320"/>
                  </a:cubicBezTo>
                  <a:cubicBezTo>
                    <a:pt x="20955" y="77597"/>
                    <a:pt x="77470" y="20955"/>
                    <a:pt x="147320" y="20955"/>
                  </a:cubicBezTo>
                  <a:cubicBezTo>
                    <a:pt x="149987" y="20955"/>
                    <a:pt x="152400" y="21209"/>
                    <a:pt x="154940" y="21463"/>
                  </a:cubicBezTo>
                  <a:lnTo>
                    <a:pt x="156972" y="21590"/>
                  </a:lnTo>
                  <a:cubicBezTo>
                    <a:pt x="162433" y="21844"/>
                    <a:pt x="167132" y="17526"/>
                    <a:pt x="167386" y="12065"/>
                  </a:cubicBezTo>
                  <a:cubicBezTo>
                    <a:pt x="167386" y="12065"/>
                    <a:pt x="167386" y="11938"/>
                    <a:pt x="167386" y="11938"/>
                  </a:cubicBezTo>
                </a:path>
              </a:pathLst>
            </a:custGeom>
            <a:solidFill>
              <a:srgbClr val="FFFFFF"/>
            </a:solidFill>
          </p:spPr>
          <p:txBody>
            <a:bodyPr/>
            <a:lstStyle/>
            <a:p>
              <a:endParaRPr lang="en-US"/>
            </a:p>
          </p:txBody>
        </p:sp>
        <p:sp>
          <p:nvSpPr>
            <p:cNvPr id="38" name="Freeform 38"/>
            <p:cNvSpPr/>
            <p:nvPr/>
          </p:nvSpPr>
          <p:spPr>
            <a:xfrm>
              <a:off x="469392" y="367284"/>
              <a:ext cx="202184" cy="201295"/>
            </a:xfrm>
            <a:custGeom>
              <a:avLst/>
              <a:gdLst/>
              <a:ahLst/>
              <a:cxnLst/>
              <a:rect l="l" t="t" r="r" b="b"/>
              <a:pathLst>
                <a:path w="202184" h="201295">
                  <a:moveTo>
                    <a:pt x="74930" y="73787"/>
                  </a:moveTo>
                  <a:lnTo>
                    <a:pt x="74930" y="111506"/>
                  </a:lnTo>
                  <a:lnTo>
                    <a:pt x="4318" y="182118"/>
                  </a:lnTo>
                  <a:cubicBezTo>
                    <a:pt x="127" y="186182"/>
                    <a:pt x="0" y="192786"/>
                    <a:pt x="4064" y="196977"/>
                  </a:cubicBezTo>
                  <a:cubicBezTo>
                    <a:pt x="8128" y="201168"/>
                    <a:pt x="14732" y="201295"/>
                    <a:pt x="18923" y="197231"/>
                  </a:cubicBezTo>
                  <a:cubicBezTo>
                    <a:pt x="19050" y="197104"/>
                    <a:pt x="19050" y="197104"/>
                    <a:pt x="19177" y="196977"/>
                  </a:cubicBezTo>
                  <a:lnTo>
                    <a:pt x="89789" y="126365"/>
                  </a:lnTo>
                  <a:lnTo>
                    <a:pt x="127508" y="126365"/>
                  </a:lnTo>
                  <a:cubicBezTo>
                    <a:pt x="130302" y="126365"/>
                    <a:pt x="132969" y="125222"/>
                    <a:pt x="135001" y="123317"/>
                  </a:cubicBezTo>
                  <a:lnTo>
                    <a:pt x="198120" y="60071"/>
                  </a:lnTo>
                  <a:cubicBezTo>
                    <a:pt x="202184" y="56007"/>
                    <a:pt x="202184" y="49276"/>
                    <a:pt x="198120" y="45212"/>
                  </a:cubicBezTo>
                  <a:cubicBezTo>
                    <a:pt x="196215" y="43307"/>
                    <a:pt x="193421" y="42164"/>
                    <a:pt x="190627" y="42164"/>
                  </a:cubicBezTo>
                  <a:lnTo>
                    <a:pt x="159258" y="42164"/>
                  </a:lnTo>
                  <a:lnTo>
                    <a:pt x="159258" y="10541"/>
                  </a:lnTo>
                  <a:cubicBezTo>
                    <a:pt x="159258" y="4699"/>
                    <a:pt x="154559" y="0"/>
                    <a:pt x="148717" y="0"/>
                  </a:cubicBezTo>
                  <a:cubicBezTo>
                    <a:pt x="145923" y="0"/>
                    <a:pt x="143256" y="1143"/>
                    <a:pt x="141224" y="3048"/>
                  </a:cubicBezTo>
                  <a:lnTo>
                    <a:pt x="77978" y="66294"/>
                  </a:lnTo>
                  <a:cubicBezTo>
                    <a:pt x="75946" y="68199"/>
                    <a:pt x="74930" y="70993"/>
                    <a:pt x="74930" y="73787"/>
                  </a:cubicBezTo>
                  <a:moveTo>
                    <a:pt x="96012" y="78105"/>
                  </a:moveTo>
                  <a:lnTo>
                    <a:pt x="138176" y="35941"/>
                  </a:lnTo>
                  <a:lnTo>
                    <a:pt x="138176" y="52705"/>
                  </a:lnTo>
                  <a:cubicBezTo>
                    <a:pt x="138176" y="58547"/>
                    <a:pt x="142875" y="63246"/>
                    <a:pt x="148717" y="63246"/>
                  </a:cubicBezTo>
                  <a:lnTo>
                    <a:pt x="165481" y="63246"/>
                  </a:lnTo>
                  <a:lnTo>
                    <a:pt x="123317" y="105410"/>
                  </a:lnTo>
                  <a:lnTo>
                    <a:pt x="96012" y="105410"/>
                  </a:lnTo>
                  <a:close/>
                </a:path>
              </a:pathLst>
            </a:custGeom>
            <a:solidFill>
              <a:srgbClr val="FFFFFF"/>
            </a:solidFill>
          </p:spPr>
          <p:txBody>
            <a:bodyPr/>
            <a:lstStyle/>
            <a:p>
              <a:endParaRPr lang="en-US"/>
            </a:p>
          </p:txBody>
        </p:sp>
      </p:grpSp>
      <p:sp>
        <p:nvSpPr>
          <p:cNvPr id="39" name="Freeform 39"/>
          <p:cNvSpPr/>
          <p:nvPr/>
        </p:nvSpPr>
        <p:spPr>
          <a:xfrm>
            <a:off x="12687586" y="5314950"/>
            <a:ext cx="1808226" cy="2612565"/>
          </a:xfrm>
          <a:custGeom>
            <a:avLst/>
            <a:gdLst/>
            <a:ahLst/>
            <a:cxnLst/>
            <a:rect l="l" t="t" r="r" b="b"/>
            <a:pathLst>
              <a:path w="1808226" h="2612565">
                <a:moveTo>
                  <a:pt x="0" y="0"/>
                </a:moveTo>
                <a:lnTo>
                  <a:pt x="1808226" y="0"/>
                </a:lnTo>
                <a:lnTo>
                  <a:pt x="1808226" y="2612565"/>
                </a:lnTo>
                <a:lnTo>
                  <a:pt x="0" y="2612565"/>
                </a:lnTo>
                <a:lnTo>
                  <a:pt x="0" y="0"/>
                </a:lnTo>
                <a:close/>
              </a:path>
            </a:pathLst>
          </a:custGeom>
          <a:blipFill>
            <a:blip r:embed="rId7"/>
            <a:stretch>
              <a:fillRect/>
            </a:stretch>
          </a:blipFill>
        </p:spPr>
        <p:txBody>
          <a:bodyPr/>
          <a:lstStyle/>
          <a:p>
            <a:endParaRPr lang="en-US"/>
          </a:p>
        </p:txBody>
      </p:sp>
      <p:sp>
        <p:nvSpPr>
          <p:cNvPr id="40" name="TextBox 40"/>
          <p:cNvSpPr txBox="1"/>
          <p:nvPr/>
        </p:nvSpPr>
        <p:spPr>
          <a:xfrm>
            <a:off x="857250" y="622459"/>
            <a:ext cx="8359569" cy="870228"/>
          </a:xfrm>
          <a:prstGeom prst="rect">
            <a:avLst/>
          </a:prstGeom>
        </p:spPr>
        <p:txBody>
          <a:bodyPr lIns="0" tIns="0" rIns="0" bIns="0" rtlCol="0" anchor="t">
            <a:spAutoFit/>
          </a:bodyPr>
          <a:lstStyle/>
          <a:p>
            <a:pPr algn="l">
              <a:lnSpc>
                <a:spcPts val="6510"/>
              </a:lnSpc>
            </a:pPr>
            <a:r>
              <a:rPr lang="en-US" sz="4650" b="1" spc="46">
                <a:solidFill>
                  <a:srgbClr val="00446A"/>
                </a:solidFill>
                <a:latin typeface="Myriad Ultra-Bold"/>
                <a:ea typeface="Myriad Ultra-Bold"/>
                <a:cs typeface="Myriad Ultra-Bold"/>
                <a:sym typeface="Myriad Ultra-Bold"/>
              </a:rPr>
              <a:t>CHAPTER 4: </a:t>
            </a:r>
            <a:r>
              <a:rPr lang="en-US" sz="4650" spc="46">
                <a:solidFill>
                  <a:srgbClr val="00446A"/>
                </a:solidFill>
                <a:latin typeface="Myriad Light"/>
                <a:ea typeface="Myriad Light"/>
                <a:cs typeface="Myriad Light"/>
                <a:sym typeface="Myriad Light"/>
              </a:rPr>
              <a:t>Responsive Strategy</a:t>
            </a:r>
          </a:p>
        </p:txBody>
      </p:sp>
      <p:sp>
        <p:nvSpPr>
          <p:cNvPr id="41" name="TextBox 41"/>
          <p:cNvSpPr txBox="1"/>
          <p:nvPr/>
        </p:nvSpPr>
        <p:spPr>
          <a:xfrm>
            <a:off x="857250" y="5393376"/>
            <a:ext cx="11531596" cy="870228"/>
          </a:xfrm>
          <a:prstGeom prst="rect">
            <a:avLst/>
          </a:prstGeom>
        </p:spPr>
        <p:txBody>
          <a:bodyPr lIns="0" tIns="0" rIns="0" bIns="0" rtlCol="0" anchor="t">
            <a:spAutoFit/>
          </a:bodyPr>
          <a:lstStyle/>
          <a:p>
            <a:pPr algn="l">
              <a:lnSpc>
                <a:spcPts val="6510"/>
              </a:lnSpc>
            </a:pPr>
            <a:r>
              <a:rPr lang="en-US" sz="4650" b="1" spc="51">
                <a:solidFill>
                  <a:srgbClr val="00446A"/>
                </a:solidFill>
                <a:latin typeface="Myriad Ultra-Bold"/>
                <a:ea typeface="Myriad Ultra-Bold"/>
                <a:cs typeface="Myriad Ultra-Bold"/>
                <a:sym typeface="Myriad Ultra-Bold"/>
              </a:rPr>
              <a:t>CHAPTER 5: </a:t>
            </a:r>
            <a:r>
              <a:rPr lang="en-US" sz="4650" spc="51">
                <a:solidFill>
                  <a:srgbClr val="00446A"/>
                </a:solidFill>
                <a:latin typeface="Myriad Light"/>
                <a:ea typeface="Myriad Light"/>
                <a:cs typeface="Myriad Light"/>
                <a:sym typeface="Myriad Light"/>
              </a:rPr>
              <a:t>Reimagining Impact (The Future)</a:t>
            </a:r>
          </a:p>
        </p:txBody>
      </p:sp>
      <p:sp>
        <p:nvSpPr>
          <p:cNvPr id="42" name="TextBox 42"/>
          <p:cNvSpPr txBox="1"/>
          <p:nvPr/>
        </p:nvSpPr>
        <p:spPr>
          <a:xfrm>
            <a:off x="787908" y="1282005"/>
            <a:ext cx="686050" cy="1637300"/>
          </a:xfrm>
          <a:prstGeom prst="rect">
            <a:avLst/>
          </a:prstGeom>
        </p:spPr>
        <p:txBody>
          <a:bodyPr lIns="0" tIns="0" rIns="0" bIns="0" rtlCol="0" anchor="t">
            <a:spAutoFit/>
          </a:bodyPr>
          <a:lstStyle/>
          <a:p>
            <a:pPr algn="l">
              <a:lnSpc>
                <a:spcPts val="12316"/>
              </a:lnSpc>
            </a:pPr>
            <a:r>
              <a:rPr lang="en-US" sz="8797" b="1">
                <a:solidFill>
                  <a:srgbClr val="F6A01A"/>
                </a:solidFill>
                <a:latin typeface="Myriad Ultra-Bold"/>
                <a:ea typeface="Myriad Ultra-Bold"/>
                <a:cs typeface="Myriad Ultra-Bold"/>
                <a:sym typeface="Myriad Ultra-Bold"/>
              </a:rPr>
              <a:t>P</a:t>
            </a:r>
          </a:p>
        </p:txBody>
      </p:sp>
      <p:sp>
        <p:nvSpPr>
          <p:cNvPr id="43" name="TextBox 43"/>
          <p:cNvSpPr txBox="1"/>
          <p:nvPr/>
        </p:nvSpPr>
        <p:spPr>
          <a:xfrm>
            <a:off x="857250" y="8772013"/>
            <a:ext cx="4039481" cy="10842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PBF will explore diverse funding structures as well as complementary ways to provide impact to community organizations (e.g. time and talent in addition to treasure).</a:t>
            </a:r>
          </a:p>
        </p:txBody>
      </p:sp>
      <p:sp>
        <p:nvSpPr>
          <p:cNvPr id="44" name="TextBox 44"/>
          <p:cNvSpPr txBox="1"/>
          <p:nvPr/>
        </p:nvSpPr>
        <p:spPr>
          <a:xfrm>
            <a:off x="857250" y="3714679"/>
            <a:ext cx="5178552" cy="13509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COVID’s effect on the market led to a reduction in funding budget in 2020 – from $1.4M to $949k. PBF rebounded in 2021 at $1.2M, and in direct response to the immense and ever-growing needs of the nonprofit community, funded just shy of $2M in 2022. </a:t>
            </a:r>
          </a:p>
        </p:txBody>
      </p:sp>
      <p:sp>
        <p:nvSpPr>
          <p:cNvPr id="45" name="TextBox 45"/>
          <p:cNvSpPr txBox="1"/>
          <p:nvPr/>
        </p:nvSpPr>
        <p:spPr>
          <a:xfrm>
            <a:off x="1460504" y="1711309"/>
            <a:ext cx="9091005" cy="915924"/>
          </a:xfrm>
          <a:prstGeom prst="rect">
            <a:avLst/>
          </a:prstGeom>
        </p:spPr>
        <p:txBody>
          <a:bodyPr lIns="0" tIns="0" rIns="0" bIns="0" rtlCol="0" anchor="t">
            <a:spAutoFit/>
          </a:bodyPr>
          <a:lstStyle/>
          <a:p>
            <a:pPr algn="l">
              <a:lnSpc>
                <a:spcPts val="2374"/>
              </a:lnSpc>
            </a:pPr>
            <a:r>
              <a:rPr lang="en-US" sz="1749">
                <a:solidFill>
                  <a:srgbClr val="231F20"/>
                </a:solidFill>
                <a:latin typeface="Myriad"/>
                <a:ea typeface="Myriad"/>
                <a:cs typeface="Myriad"/>
                <a:sym typeface="Myriad"/>
              </a:rPr>
              <a:t>BF evolved and began to infuse trust-based philanthropy practices into its work. The Foundation made decisions about supporting community needs, big and small, through tiered grant opportunities, and pushed for more awareness about PBF among Bank employees.</a:t>
            </a:r>
          </a:p>
        </p:txBody>
      </p:sp>
      <p:sp>
        <p:nvSpPr>
          <p:cNvPr id="46" name="TextBox 46"/>
          <p:cNvSpPr txBox="1"/>
          <p:nvPr/>
        </p:nvSpPr>
        <p:spPr>
          <a:xfrm>
            <a:off x="857250" y="6160842"/>
            <a:ext cx="9856589" cy="1707515"/>
          </a:xfrm>
          <a:prstGeom prst="rect">
            <a:avLst/>
          </a:prstGeom>
        </p:spPr>
        <p:txBody>
          <a:bodyPr lIns="0" tIns="0" rIns="0" bIns="0" rtlCol="0" anchor="t">
            <a:spAutoFit/>
          </a:bodyPr>
          <a:lstStyle/>
          <a:p>
            <a:pPr algn="l">
              <a:lnSpc>
                <a:spcPts val="3430"/>
              </a:lnSpc>
            </a:pPr>
            <a:r>
              <a:rPr lang="en-US" sz="1750">
                <a:solidFill>
                  <a:srgbClr val="231F20"/>
                </a:solidFill>
                <a:latin typeface="Myriad"/>
                <a:ea typeface="Myriad"/>
                <a:cs typeface="Myriad"/>
                <a:sym typeface="Myriad"/>
              </a:rPr>
              <a:t>In this future chapter, PBF is reimagining everything - starting with a relentless focus on underlying</a:t>
            </a:r>
          </a:p>
          <a:p>
            <a:pPr algn="l">
              <a:lnSpc>
                <a:spcPts val="3430"/>
              </a:lnSpc>
            </a:pPr>
            <a:r>
              <a:rPr lang="en-US" sz="1750">
                <a:solidFill>
                  <a:srgbClr val="231F20"/>
                </a:solidFill>
                <a:latin typeface="Myriad"/>
                <a:ea typeface="Myriad"/>
                <a:cs typeface="Myriad"/>
                <a:sym typeface="Myriad"/>
              </a:rPr>
              <a:t>community needs and a recent merger to help expand the Bank’s footprint. PBF is exploring staff</a:t>
            </a:r>
          </a:p>
          <a:p>
            <a:pPr algn="l">
              <a:lnSpc>
                <a:spcPts val="3430"/>
              </a:lnSpc>
            </a:pPr>
            <a:r>
              <a:rPr lang="en-US" sz="1750">
                <a:solidFill>
                  <a:srgbClr val="231F20"/>
                </a:solidFill>
                <a:latin typeface="Myriad"/>
                <a:ea typeface="Myriad"/>
                <a:cs typeface="Myriad"/>
                <a:sym typeface="Myriad"/>
              </a:rPr>
              <a:t>engagement strategies for Bank employees to elevate support for community nonprofits, and looking </a:t>
            </a:r>
          </a:p>
          <a:p>
            <a:pPr algn="l">
              <a:lnSpc>
                <a:spcPts val="3429"/>
              </a:lnSpc>
            </a:pPr>
            <a:r>
              <a:rPr lang="en-US" sz="1749">
                <a:solidFill>
                  <a:srgbClr val="231F20"/>
                </a:solidFill>
                <a:latin typeface="Myriad"/>
                <a:ea typeface="Myriad"/>
                <a:cs typeface="Myriad"/>
                <a:sym typeface="Myriad"/>
              </a:rPr>
              <a:t>to Board evolution in the future. </a:t>
            </a:r>
          </a:p>
        </p:txBody>
      </p:sp>
      <p:sp>
        <p:nvSpPr>
          <p:cNvPr id="47" name="TextBox 47"/>
          <p:cNvSpPr txBox="1"/>
          <p:nvPr/>
        </p:nvSpPr>
        <p:spPr>
          <a:xfrm>
            <a:off x="11057049" y="4012930"/>
            <a:ext cx="111990" cy="817566"/>
          </a:xfrm>
          <a:prstGeom prst="rect">
            <a:avLst/>
          </a:prstGeom>
        </p:spPr>
        <p:txBody>
          <a:bodyPr lIns="0" tIns="0" rIns="0" bIns="0" rtlCol="0" anchor="t">
            <a:spAutoFit/>
          </a:bodyPr>
          <a:lstStyle/>
          <a:p>
            <a:pPr algn="just">
              <a:lnSpc>
                <a:spcPts val="2099"/>
              </a:lnSpc>
            </a:pPr>
            <a:r>
              <a:rPr lang="en-US" sz="1749">
                <a:solidFill>
                  <a:srgbClr val="FFFFFF"/>
                </a:solidFill>
                <a:latin typeface="Myriad"/>
                <a:ea typeface="Myriad"/>
                <a:cs typeface="Myriad"/>
                <a:sym typeface="Myriad"/>
              </a:rPr>
              <a:t>• • • </a:t>
            </a:r>
          </a:p>
        </p:txBody>
      </p:sp>
      <p:sp>
        <p:nvSpPr>
          <p:cNvPr id="48" name="TextBox 48"/>
          <p:cNvSpPr txBox="1"/>
          <p:nvPr/>
        </p:nvSpPr>
        <p:spPr>
          <a:xfrm>
            <a:off x="11342858" y="4012930"/>
            <a:ext cx="2262616" cy="1084266"/>
          </a:xfrm>
          <a:prstGeom prst="rect">
            <a:avLst/>
          </a:prstGeom>
        </p:spPr>
        <p:txBody>
          <a:bodyPr lIns="0" tIns="0" rIns="0" bIns="0" rtlCol="0" anchor="t">
            <a:spAutoFit/>
          </a:bodyPr>
          <a:lstStyle/>
          <a:p>
            <a:pPr algn="l">
              <a:lnSpc>
                <a:spcPts val="2099"/>
              </a:lnSpc>
            </a:pPr>
            <a:r>
              <a:rPr lang="en-US" sz="1749">
                <a:solidFill>
                  <a:srgbClr val="FFFFFF"/>
                </a:solidFill>
                <a:latin typeface="Myriad"/>
                <a:ea typeface="Myriad"/>
                <a:cs typeface="Myriad"/>
                <a:sym typeface="Myriad"/>
              </a:rPr>
              <a:t>Community Enrichment Education Health, Youth and Families</a:t>
            </a:r>
          </a:p>
        </p:txBody>
      </p:sp>
      <p:sp>
        <p:nvSpPr>
          <p:cNvPr id="49" name="TextBox 49"/>
          <p:cNvSpPr txBox="1"/>
          <p:nvPr/>
        </p:nvSpPr>
        <p:spPr>
          <a:xfrm>
            <a:off x="14752832" y="6295406"/>
            <a:ext cx="3000946" cy="1350966"/>
          </a:xfrm>
          <a:prstGeom prst="rect">
            <a:avLst/>
          </a:prstGeom>
        </p:spPr>
        <p:txBody>
          <a:bodyPr lIns="0" tIns="0" rIns="0" bIns="0" rtlCol="0" anchor="t">
            <a:spAutoFit/>
          </a:bodyPr>
          <a:lstStyle/>
          <a:p>
            <a:pPr algn="just">
              <a:lnSpc>
                <a:spcPts val="2099"/>
              </a:lnSpc>
            </a:pPr>
            <a:r>
              <a:rPr lang="en-US" sz="1749">
                <a:solidFill>
                  <a:srgbClr val="FFFFFF"/>
                </a:solidFill>
                <a:latin typeface="Myriad"/>
                <a:ea typeface="Myriad"/>
                <a:cs typeface="Myriad"/>
                <a:sym typeface="Myriad"/>
              </a:rPr>
              <a:t>PBF will relentlessly pursue the question of “How do we define impact, and how does that drive our funding decisions?” in this critical chapter. </a:t>
            </a:r>
          </a:p>
        </p:txBody>
      </p:sp>
      <p:sp>
        <p:nvSpPr>
          <p:cNvPr id="50" name="TextBox 50"/>
          <p:cNvSpPr txBox="1"/>
          <p:nvPr/>
        </p:nvSpPr>
        <p:spPr>
          <a:xfrm>
            <a:off x="15626989" y="3553682"/>
            <a:ext cx="2201406" cy="707696"/>
          </a:xfrm>
          <a:prstGeom prst="rect">
            <a:avLst/>
          </a:prstGeom>
        </p:spPr>
        <p:txBody>
          <a:bodyPr lIns="0" tIns="0" rIns="0" bIns="0" rtlCol="0" anchor="t">
            <a:spAutoFit/>
          </a:bodyPr>
          <a:lstStyle/>
          <a:p>
            <a:pPr algn="r">
              <a:lnSpc>
                <a:spcPts val="2505"/>
              </a:lnSpc>
            </a:pPr>
            <a:r>
              <a:rPr lang="en-US" sz="2732" b="1" spc="46">
                <a:solidFill>
                  <a:srgbClr val="FFFFFF"/>
                </a:solidFill>
                <a:latin typeface="Myriad Ultra-Bold"/>
                <a:ea typeface="Myriad Ultra-Bold"/>
                <a:cs typeface="Myriad Ultra-Bold"/>
                <a:sym typeface="Myriad Ultra-Bold"/>
              </a:rPr>
              <a:t>COVID-19 EMERGENCY </a:t>
            </a:r>
          </a:p>
        </p:txBody>
      </p:sp>
      <p:sp>
        <p:nvSpPr>
          <p:cNvPr id="51" name="TextBox 51"/>
          <p:cNvSpPr txBox="1"/>
          <p:nvPr/>
        </p:nvSpPr>
        <p:spPr>
          <a:xfrm>
            <a:off x="14498943" y="4190047"/>
            <a:ext cx="3278338" cy="389513"/>
          </a:xfrm>
          <a:prstGeom prst="rect">
            <a:avLst/>
          </a:prstGeom>
        </p:spPr>
        <p:txBody>
          <a:bodyPr lIns="0" tIns="0" rIns="0" bIns="0" rtlCol="0" anchor="t">
            <a:spAutoFit/>
          </a:bodyPr>
          <a:lstStyle/>
          <a:p>
            <a:pPr algn="l">
              <a:lnSpc>
                <a:spcPts val="2505"/>
              </a:lnSpc>
            </a:pPr>
            <a:r>
              <a:rPr lang="en-US" sz="2732" b="1" spc="71">
                <a:solidFill>
                  <a:srgbClr val="FFFFFF"/>
                </a:solidFill>
                <a:latin typeface="Myriad Ultra-Bold"/>
                <a:ea typeface="Myriad Ultra-Bold"/>
                <a:cs typeface="Myriad Ultra-Bold"/>
                <a:sym typeface="Myriad Ultra-Bold"/>
              </a:rPr>
              <a:t>RESPONSE GRANTS</a:t>
            </a:r>
          </a:p>
        </p:txBody>
      </p:sp>
      <p:sp>
        <p:nvSpPr>
          <p:cNvPr id="52" name="TextBox 52"/>
          <p:cNvSpPr txBox="1"/>
          <p:nvPr/>
        </p:nvSpPr>
        <p:spPr>
          <a:xfrm>
            <a:off x="14449711" y="2201811"/>
            <a:ext cx="3323451" cy="1476482"/>
          </a:xfrm>
          <a:prstGeom prst="rect">
            <a:avLst/>
          </a:prstGeom>
        </p:spPr>
        <p:txBody>
          <a:bodyPr lIns="0" tIns="0" rIns="0" bIns="0" rtlCol="0" anchor="t">
            <a:spAutoFit/>
          </a:bodyPr>
          <a:lstStyle/>
          <a:p>
            <a:pPr algn="l">
              <a:lnSpc>
                <a:spcPts val="11231"/>
              </a:lnSpc>
            </a:pPr>
            <a:r>
              <a:rPr lang="en-US" sz="8022" b="1" spc="80">
                <a:solidFill>
                  <a:srgbClr val="FFFFFF"/>
                </a:solidFill>
                <a:latin typeface="Myriad Ultra-Bold"/>
                <a:ea typeface="Myriad Ultra-Bold"/>
                <a:cs typeface="Myriad Ultra-Bold"/>
                <a:sym typeface="Myriad Ultra-Bold"/>
              </a:rPr>
              <a:t>$5,000</a:t>
            </a:r>
          </a:p>
        </p:txBody>
      </p:sp>
      <p:sp>
        <p:nvSpPr>
          <p:cNvPr id="53" name="TextBox 53"/>
          <p:cNvSpPr txBox="1"/>
          <p:nvPr/>
        </p:nvSpPr>
        <p:spPr>
          <a:xfrm>
            <a:off x="14530768" y="4598218"/>
            <a:ext cx="3300508" cy="494109"/>
          </a:xfrm>
          <a:prstGeom prst="rect">
            <a:avLst/>
          </a:prstGeom>
        </p:spPr>
        <p:txBody>
          <a:bodyPr lIns="0" tIns="0" rIns="0" bIns="0" rtlCol="0" anchor="t">
            <a:spAutoFit/>
          </a:bodyPr>
          <a:lstStyle/>
          <a:p>
            <a:pPr algn="l">
              <a:lnSpc>
                <a:spcPts val="1782"/>
              </a:lnSpc>
            </a:pPr>
            <a:r>
              <a:rPr lang="en-US" sz="1898" b="1" spc="41">
                <a:solidFill>
                  <a:srgbClr val="FFFFFF"/>
                </a:solidFill>
                <a:latin typeface="Myriad Semi-Bold"/>
                <a:ea typeface="Myriad Semi-Bold"/>
                <a:cs typeface="Myriad Semi-Bold"/>
                <a:sym typeface="Myriad Semi-Bold"/>
              </a:rPr>
              <a:t>AWARDED TO 25 NONPROFIT ORGANIZATIONS</a:t>
            </a:r>
          </a:p>
        </p:txBody>
      </p:sp>
      <p:sp>
        <p:nvSpPr>
          <p:cNvPr id="54" name="TextBox 54"/>
          <p:cNvSpPr txBox="1"/>
          <p:nvPr/>
        </p:nvSpPr>
        <p:spPr>
          <a:xfrm>
            <a:off x="1673697" y="8064508"/>
            <a:ext cx="2280035" cy="561975"/>
          </a:xfrm>
          <a:prstGeom prst="rect">
            <a:avLst/>
          </a:prstGeom>
        </p:spPr>
        <p:txBody>
          <a:bodyPr lIns="0" tIns="0" rIns="0" bIns="0" rtlCol="0" anchor="t">
            <a:spAutoFit/>
          </a:bodyPr>
          <a:lstStyle/>
          <a:p>
            <a:pPr algn="l">
              <a:lnSpc>
                <a:spcPts val="4200"/>
              </a:lnSpc>
            </a:pPr>
            <a:r>
              <a:rPr lang="en-US" sz="3000" b="1" spc="87">
                <a:solidFill>
                  <a:srgbClr val="FFFFFF"/>
                </a:solidFill>
                <a:latin typeface="Myriad Ultra-Bold"/>
                <a:ea typeface="Myriad Ultra-Bold"/>
                <a:cs typeface="Myriad Ultra-Bold"/>
                <a:sym typeface="Myriad Ultra-Bold"/>
              </a:rPr>
              <a:t>FINANCIALS</a:t>
            </a:r>
          </a:p>
        </p:txBody>
      </p:sp>
      <p:sp>
        <p:nvSpPr>
          <p:cNvPr id="55" name="TextBox 55"/>
          <p:cNvSpPr txBox="1"/>
          <p:nvPr/>
        </p:nvSpPr>
        <p:spPr>
          <a:xfrm>
            <a:off x="1700129" y="3074491"/>
            <a:ext cx="2280035" cy="561975"/>
          </a:xfrm>
          <a:prstGeom prst="rect">
            <a:avLst/>
          </a:prstGeom>
        </p:spPr>
        <p:txBody>
          <a:bodyPr lIns="0" tIns="0" rIns="0" bIns="0" rtlCol="0" anchor="t">
            <a:spAutoFit/>
          </a:bodyPr>
          <a:lstStyle/>
          <a:p>
            <a:pPr algn="l">
              <a:lnSpc>
                <a:spcPts val="4200"/>
              </a:lnSpc>
            </a:pPr>
            <a:r>
              <a:rPr lang="en-US" sz="3000" b="1" spc="87">
                <a:solidFill>
                  <a:srgbClr val="FFFFFF"/>
                </a:solidFill>
                <a:latin typeface="Myriad Ultra-Bold"/>
                <a:ea typeface="Myriad Ultra-Bold"/>
                <a:cs typeface="Myriad Ultra-Bold"/>
                <a:sym typeface="Myriad Ultra-Bold"/>
              </a:rPr>
              <a:t>FINANCIALS</a:t>
            </a:r>
          </a:p>
        </p:txBody>
      </p:sp>
      <p:sp>
        <p:nvSpPr>
          <p:cNvPr id="56" name="TextBox 56"/>
          <p:cNvSpPr txBox="1"/>
          <p:nvPr/>
        </p:nvSpPr>
        <p:spPr>
          <a:xfrm>
            <a:off x="15429107" y="5627191"/>
            <a:ext cx="1398258" cy="561975"/>
          </a:xfrm>
          <a:prstGeom prst="rect">
            <a:avLst/>
          </a:prstGeom>
        </p:spPr>
        <p:txBody>
          <a:bodyPr lIns="0" tIns="0" rIns="0" bIns="0" rtlCol="0" anchor="t">
            <a:spAutoFit/>
          </a:bodyPr>
          <a:lstStyle/>
          <a:p>
            <a:pPr algn="l">
              <a:lnSpc>
                <a:spcPts val="4200"/>
              </a:lnSpc>
            </a:pPr>
            <a:r>
              <a:rPr lang="en-US" sz="3000" b="1">
                <a:solidFill>
                  <a:srgbClr val="FFFFFF"/>
                </a:solidFill>
                <a:latin typeface="Myriad Ultra-Bold"/>
                <a:ea typeface="Myriad Ultra-Bold"/>
                <a:cs typeface="Myriad Ultra-Bold"/>
                <a:sym typeface="Myriad Ultra-Bold"/>
              </a:rPr>
              <a:t>IMPACT</a:t>
            </a:r>
          </a:p>
        </p:txBody>
      </p:sp>
      <p:sp>
        <p:nvSpPr>
          <p:cNvPr id="57" name="TextBox 57"/>
          <p:cNvSpPr txBox="1"/>
          <p:nvPr/>
        </p:nvSpPr>
        <p:spPr>
          <a:xfrm>
            <a:off x="11057049" y="3126557"/>
            <a:ext cx="2924663" cy="773168"/>
          </a:xfrm>
          <a:prstGeom prst="rect">
            <a:avLst/>
          </a:prstGeom>
        </p:spPr>
        <p:txBody>
          <a:bodyPr lIns="0" tIns="0" rIns="0" bIns="0" rtlCol="0" anchor="t">
            <a:spAutoFit/>
          </a:bodyPr>
          <a:lstStyle/>
          <a:p>
            <a:pPr algn="l">
              <a:lnSpc>
                <a:spcPts val="2831"/>
              </a:lnSpc>
            </a:pPr>
            <a:r>
              <a:rPr lang="en-US" sz="2831" b="1" spc="25">
                <a:solidFill>
                  <a:srgbClr val="FFFFFF"/>
                </a:solidFill>
                <a:latin typeface="Myriad Ultra-Bold"/>
                <a:ea typeface="Myriad Ultra-Bold"/>
                <a:cs typeface="Myriad Ultra-Bold"/>
                <a:sym typeface="Myriad Ultra-Bold"/>
              </a:rPr>
              <a:t>PRIORITY AREAS THROUGH 2024</a:t>
            </a:r>
          </a:p>
        </p:txBody>
      </p:sp>
      <p:sp>
        <p:nvSpPr>
          <p:cNvPr id="58" name="TextBox 58"/>
          <p:cNvSpPr txBox="1"/>
          <p:nvPr/>
        </p:nvSpPr>
        <p:spPr>
          <a:xfrm>
            <a:off x="10911197" y="8564701"/>
            <a:ext cx="6707624" cy="1084135"/>
          </a:xfrm>
          <a:prstGeom prst="rect">
            <a:avLst/>
          </a:prstGeom>
        </p:spPr>
        <p:txBody>
          <a:bodyPr lIns="0" tIns="0" rIns="0" bIns="0" rtlCol="0" anchor="t">
            <a:spAutoFit/>
          </a:bodyPr>
          <a:lstStyle/>
          <a:p>
            <a:pPr algn="just">
              <a:lnSpc>
                <a:spcPts val="2749"/>
              </a:lnSpc>
            </a:pPr>
            <a:r>
              <a:rPr lang="en-US" sz="2250" b="1" spc="22">
                <a:solidFill>
                  <a:srgbClr val="FFFFFF"/>
                </a:solidFill>
                <a:latin typeface="Myriad Ultra-Bold"/>
                <a:ea typeface="Myriad Ultra-Bold"/>
                <a:cs typeface="Myriad Ultra-Bold"/>
                <a:sym typeface="Myriad Ultra-Bold"/>
              </a:rPr>
              <a:t>PBF WANTS TO UNDERSTAND </a:t>
            </a:r>
            <a:r>
              <a:rPr lang="en-US" sz="2250" b="1" spc="22">
                <a:solidFill>
                  <a:srgbClr val="F6A01A"/>
                </a:solidFill>
                <a:latin typeface="Myriad Ultra-Bold"/>
                <a:ea typeface="Myriad Ultra-Bold"/>
                <a:cs typeface="Myriad Ultra-Bold"/>
                <a:sym typeface="Myriad Ultra-Bold"/>
              </a:rPr>
              <a:t>HOW TO BEST GIVE ITS COMMUNITIES WHAT THEY NEED</a:t>
            </a:r>
            <a:r>
              <a:rPr lang="en-US" sz="2250" b="1" spc="22">
                <a:solidFill>
                  <a:srgbClr val="FFFFFF"/>
                </a:solidFill>
                <a:latin typeface="Myriad Ultra-Bold"/>
                <a:ea typeface="Myriad Ultra-Bold"/>
                <a:cs typeface="Myriad Ultra-Bold"/>
                <a:sym typeface="Myriad Ultra-Bold"/>
              </a:rPr>
              <a:t>, AND SERVE THEM IN A WAY THAT IS BASED IN TRUST.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413504"/>
          </a:xfrm>
          <a:custGeom>
            <a:avLst/>
            <a:gdLst/>
            <a:ahLst/>
            <a:cxnLst/>
            <a:rect l="l" t="t" r="r" b="b"/>
            <a:pathLst>
              <a:path w="18288000" h="6413504">
                <a:moveTo>
                  <a:pt x="0" y="0"/>
                </a:moveTo>
                <a:lnTo>
                  <a:pt x="18288000" y="0"/>
                </a:lnTo>
                <a:lnTo>
                  <a:pt x="18288000" y="6413504"/>
                </a:lnTo>
                <a:lnTo>
                  <a:pt x="0" y="6413504"/>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777871" y="4401181"/>
            <a:ext cx="8159746" cy="1117533"/>
            <a:chOff x="0" y="0"/>
            <a:chExt cx="6527800" cy="894029"/>
          </a:xfrm>
        </p:grpSpPr>
        <p:sp>
          <p:nvSpPr>
            <p:cNvPr id="4" name="Freeform 4"/>
            <p:cNvSpPr/>
            <p:nvPr/>
          </p:nvSpPr>
          <p:spPr>
            <a:xfrm>
              <a:off x="63500" y="63500"/>
              <a:ext cx="767080" cy="767080"/>
            </a:xfrm>
            <a:custGeom>
              <a:avLst/>
              <a:gdLst/>
              <a:ahLst/>
              <a:cxnLst/>
              <a:rect l="l" t="t" r="r" b="b"/>
              <a:pathLst>
                <a:path w="767080" h="767080">
                  <a:moveTo>
                    <a:pt x="0" y="767080"/>
                  </a:moveTo>
                  <a:lnTo>
                    <a:pt x="767080" y="767080"/>
                  </a:lnTo>
                  <a:lnTo>
                    <a:pt x="767080" y="0"/>
                  </a:lnTo>
                  <a:lnTo>
                    <a:pt x="0" y="0"/>
                  </a:lnTo>
                  <a:close/>
                </a:path>
              </a:pathLst>
            </a:custGeom>
            <a:solidFill>
              <a:srgbClr val="F6A01A"/>
            </a:solidFill>
          </p:spPr>
          <p:txBody>
            <a:bodyPr/>
            <a:lstStyle/>
            <a:p>
              <a:endParaRPr lang="en-US"/>
            </a:p>
          </p:txBody>
        </p:sp>
        <p:sp>
          <p:nvSpPr>
            <p:cNvPr id="5" name="Freeform 5"/>
            <p:cNvSpPr/>
            <p:nvPr/>
          </p:nvSpPr>
          <p:spPr>
            <a:xfrm>
              <a:off x="830580" y="740029"/>
              <a:ext cx="5633720" cy="90551"/>
            </a:xfrm>
            <a:custGeom>
              <a:avLst/>
              <a:gdLst/>
              <a:ahLst/>
              <a:cxnLst/>
              <a:rect l="l" t="t" r="r" b="b"/>
              <a:pathLst>
                <a:path w="5633720" h="90551">
                  <a:moveTo>
                    <a:pt x="0" y="90551"/>
                  </a:moveTo>
                  <a:lnTo>
                    <a:pt x="5633720" y="90551"/>
                  </a:lnTo>
                  <a:lnTo>
                    <a:pt x="5633720" y="0"/>
                  </a:lnTo>
                  <a:lnTo>
                    <a:pt x="0" y="0"/>
                  </a:lnTo>
                  <a:close/>
                </a:path>
              </a:pathLst>
            </a:custGeom>
            <a:solidFill>
              <a:srgbClr val="F6A01A"/>
            </a:solidFill>
          </p:spPr>
          <p:txBody>
            <a:bodyPr/>
            <a:lstStyle/>
            <a:p>
              <a:endParaRPr lang="en-US"/>
            </a:p>
          </p:txBody>
        </p:sp>
        <p:sp>
          <p:nvSpPr>
            <p:cNvPr id="6" name="Freeform 6"/>
            <p:cNvSpPr/>
            <p:nvPr/>
          </p:nvSpPr>
          <p:spPr>
            <a:xfrm>
              <a:off x="197485" y="197485"/>
              <a:ext cx="499110" cy="499110"/>
            </a:xfrm>
            <a:custGeom>
              <a:avLst/>
              <a:gdLst/>
              <a:ahLst/>
              <a:cxnLst/>
              <a:rect l="l" t="t" r="r" b="b"/>
              <a:pathLst>
                <a:path w="499110" h="499110">
                  <a:moveTo>
                    <a:pt x="297180" y="4572"/>
                  </a:moveTo>
                  <a:lnTo>
                    <a:pt x="254889" y="46863"/>
                  </a:lnTo>
                  <a:cubicBezTo>
                    <a:pt x="253111" y="46863"/>
                    <a:pt x="251333" y="46736"/>
                    <a:pt x="249555" y="46736"/>
                  </a:cubicBezTo>
                  <a:cubicBezTo>
                    <a:pt x="137541" y="46736"/>
                    <a:pt x="46863" y="137541"/>
                    <a:pt x="46863" y="249428"/>
                  </a:cubicBezTo>
                  <a:cubicBezTo>
                    <a:pt x="46863" y="361315"/>
                    <a:pt x="137541" y="452247"/>
                    <a:pt x="249555" y="452247"/>
                  </a:cubicBezTo>
                  <a:cubicBezTo>
                    <a:pt x="361569" y="452247"/>
                    <a:pt x="452247" y="361569"/>
                    <a:pt x="452247" y="249555"/>
                  </a:cubicBezTo>
                  <a:cubicBezTo>
                    <a:pt x="452247" y="247777"/>
                    <a:pt x="452247" y="245999"/>
                    <a:pt x="452247" y="244221"/>
                  </a:cubicBezTo>
                  <a:lnTo>
                    <a:pt x="494538" y="201930"/>
                  </a:lnTo>
                  <a:cubicBezTo>
                    <a:pt x="497459" y="217297"/>
                    <a:pt x="499110" y="233299"/>
                    <a:pt x="499110" y="249555"/>
                  </a:cubicBezTo>
                  <a:cubicBezTo>
                    <a:pt x="499110" y="387350"/>
                    <a:pt x="387350" y="499110"/>
                    <a:pt x="249555" y="499110"/>
                  </a:cubicBezTo>
                  <a:cubicBezTo>
                    <a:pt x="111760" y="499110"/>
                    <a:pt x="0" y="387350"/>
                    <a:pt x="0" y="249555"/>
                  </a:cubicBezTo>
                  <a:cubicBezTo>
                    <a:pt x="0" y="111760"/>
                    <a:pt x="111760" y="0"/>
                    <a:pt x="249555" y="0"/>
                  </a:cubicBezTo>
                  <a:cubicBezTo>
                    <a:pt x="265811" y="0"/>
                    <a:pt x="281813" y="1524"/>
                    <a:pt x="297180" y="4572"/>
                  </a:cubicBezTo>
                </a:path>
              </a:pathLst>
            </a:custGeom>
            <a:solidFill>
              <a:srgbClr val="FFFFFF"/>
            </a:solidFill>
          </p:spPr>
          <p:txBody>
            <a:bodyPr/>
            <a:lstStyle/>
            <a:p>
              <a:endParaRPr lang="en-US"/>
            </a:p>
          </p:txBody>
        </p:sp>
        <p:sp>
          <p:nvSpPr>
            <p:cNvPr id="7" name="Freeform 7"/>
            <p:cNvSpPr/>
            <p:nvPr/>
          </p:nvSpPr>
          <p:spPr>
            <a:xfrm>
              <a:off x="306451" y="307467"/>
              <a:ext cx="280035" cy="279908"/>
            </a:xfrm>
            <a:custGeom>
              <a:avLst/>
              <a:gdLst/>
              <a:ahLst/>
              <a:cxnLst/>
              <a:rect l="l" t="t" r="r" b="b"/>
              <a:pathLst>
                <a:path w="280035" h="279908">
                  <a:moveTo>
                    <a:pt x="280035" y="155194"/>
                  </a:moveTo>
                  <a:lnTo>
                    <a:pt x="232791" y="155194"/>
                  </a:lnTo>
                  <a:cubicBezTo>
                    <a:pt x="225425" y="199390"/>
                    <a:pt x="186944" y="233172"/>
                    <a:pt x="140462" y="233172"/>
                  </a:cubicBezTo>
                  <a:cubicBezTo>
                    <a:pt x="88773" y="233172"/>
                    <a:pt x="46863" y="191262"/>
                    <a:pt x="46863" y="139573"/>
                  </a:cubicBezTo>
                  <a:cubicBezTo>
                    <a:pt x="46863" y="93218"/>
                    <a:pt x="80645" y="54737"/>
                    <a:pt x="124841" y="47244"/>
                  </a:cubicBezTo>
                  <a:lnTo>
                    <a:pt x="124841" y="0"/>
                  </a:lnTo>
                  <a:cubicBezTo>
                    <a:pt x="54610" y="7747"/>
                    <a:pt x="0" y="67310"/>
                    <a:pt x="0" y="139573"/>
                  </a:cubicBezTo>
                  <a:cubicBezTo>
                    <a:pt x="0" y="217043"/>
                    <a:pt x="62865" y="279908"/>
                    <a:pt x="140335" y="279908"/>
                  </a:cubicBezTo>
                  <a:cubicBezTo>
                    <a:pt x="212598" y="279908"/>
                    <a:pt x="272034" y="225298"/>
                    <a:pt x="279908" y="155067"/>
                  </a:cubicBezTo>
                </a:path>
              </a:pathLst>
            </a:custGeom>
            <a:solidFill>
              <a:srgbClr val="FFFFFF"/>
            </a:solidFill>
          </p:spPr>
          <p:txBody>
            <a:bodyPr/>
            <a:lstStyle/>
            <a:p>
              <a:endParaRPr lang="en-US"/>
            </a:p>
          </p:txBody>
        </p:sp>
        <p:sp>
          <p:nvSpPr>
            <p:cNvPr id="8" name="Freeform 8"/>
            <p:cNvSpPr/>
            <p:nvPr/>
          </p:nvSpPr>
          <p:spPr>
            <a:xfrm>
              <a:off x="430530" y="197485"/>
              <a:ext cx="266192" cy="266065"/>
            </a:xfrm>
            <a:custGeom>
              <a:avLst/>
              <a:gdLst/>
              <a:ahLst/>
              <a:cxnLst/>
              <a:rect l="l" t="t" r="r" b="b"/>
              <a:pathLst>
                <a:path w="266192" h="266065">
                  <a:moveTo>
                    <a:pt x="172466" y="202692"/>
                  </a:moveTo>
                  <a:lnTo>
                    <a:pt x="96393" y="202692"/>
                  </a:lnTo>
                  <a:lnTo>
                    <a:pt x="33020" y="266065"/>
                  </a:lnTo>
                  <a:lnTo>
                    <a:pt x="0" y="233045"/>
                  </a:lnTo>
                  <a:lnTo>
                    <a:pt x="63373" y="169672"/>
                  </a:lnTo>
                  <a:lnTo>
                    <a:pt x="63373" y="93599"/>
                  </a:lnTo>
                  <a:lnTo>
                    <a:pt x="156972" y="0"/>
                  </a:lnTo>
                  <a:lnTo>
                    <a:pt x="188214" y="77978"/>
                  </a:lnTo>
                  <a:lnTo>
                    <a:pt x="266192" y="109220"/>
                  </a:lnTo>
                  <a:close/>
                  <a:moveTo>
                    <a:pt x="152019" y="113919"/>
                  </a:moveTo>
                  <a:lnTo>
                    <a:pt x="139700" y="83185"/>
                  </a:lnTo>
                  <a:lnTo>
                    <a:pt x="109982" y="112903"/>
                  </a:lnTo>
                  <a:lnTo>
                    <a:pt x="109982" y="155956"/>
                  </a:lnTo>
                  <a:lnTo>
                    <a:pt x="153035" y="155956"/>
                  </a:lnTo>
                  <a:lnTo>
                    <a:pt x="182753" y="126238"/>
                  </a:lnTo>
                  <a:close/>
                </a:path>
              </a:pathLst>
            </a:custGeom>
            <a:solidFill>
              <a:srgbClr val="FFFFFF"/>
            </a:solidFill>
          </p:spPr>
          <p:txBody>
            <a:bodyPr/>
            <a:lstStyle/>
            <a:p>
              <a:endParaRPr lang="en-US"/>
            </a:p>
          </p:txBody>
        </p:sp>
      </p:grpSp>
      <p:grpSp>
        <p:nvGrpSpPr>
          <p:cNvPr id="9" name="Group 9"/>
          <p:cNvGrpSpPr>
            <a:grpSpLocks noChangeAspect="1"/>
          </p:cNvGrpSpPr>
          <p:nvPr/>
        </p:nvGrpSpPr>
        <p:grpSpPr>
          <a:xfrm>
            <a:off x="9350371" y="4401181"/>
            <a:ext cx="8159746" cy="1117533"/>
            <a:chOff x="0" y="0"/>
            <a:chExt cx="6527800" cy="894029"/>
          </a:xfrm>
        </p:grpSpPr>
        <p:sp>
          <p:nvSpPr>
            <p:cNvPr id="10" name="Freeform 10"/>
            <p:cNvSpPr/>
            <p:nvPr/>
          </p:nvSpPr>
          <p:spPr>
            <a:xfrm>
              <a:off x="63500" y="63500"/>
              <a:ext cx="767080" cy="767080"/>
            </a:xfrm>
            <a:custGeom>
              <a:avLst/>
              <a:gdLst/>
              <a:ahLst/>
              <a:cxnLst/>
              <a:rect l="l" t="t" r="r" b="b"/>
              <a:pathLst>
                <a:path w="767080" h="767080">
                  <a:moveTo>
                    <a:pt x="0" y="767080"/>
                  </a:moveTo>
                  <a:lnTo>
                    <a:pt x="767080" y="767080"/>
                  </a:lnTo>
                  <a:lnTo>
                    <a:pt x="767080" y="0"/>
                  </a:lnTo>
                  <a:lnTo>
                    <a:pt x="0" y="0"/>
                  </a:lnTo>
                  <a:close/>
                </a:path>
              </a:pathLst>
            </a:custGeom>
            <a:solidFill>
              <a:srgbClr val="F6A01A"/>
            </a:solidFill>
          </p:spPr>
          <p:txBody>
            <a:bodyPr/>
            <a:lstStyle/>
            <a:p>
              <a:endParaRPr lang="en-US"/>
            </a:p>
          </p:txBody>
        </p:sp>
        <p:sp>
          <p:nvSpPr>
            <p:cNvPr id="11" name="Freeform 11"/>
            <p:cNvSpPr/>
            <p:nvPr/>
          </p:nvSpPr>
          <p:spPr>
            <a:xfrm>
              <a:off x="830580" y="740029"/>
              <a:ext cx="5633720" cy="90551"/>
            </a:xfrm>
            <a:custGeom>
              <a:avLst/>
              <a:gdLst/>
              <a:ahLst/>
              <a:cxnLst/>
              <a:rect l="l" t="t" r="r" b="b"/>
              <a:pathLst>
                <a:path w="5633720" h="90551">
                  <a:moveTo>
                    <a:pt x="0" y="90551"/>
                  </a:moveTo>
                  <a:lnTo>
                    <a:pt x="5633720" y="90551"/>
                  </a:lnTo>
                  <a:lnTo>
                    <a:pt x="5633720" y="0"/>
                  </a:lnTo>
                  <a:lnTo>
                    <a:pt x="0" y="0"/>
                  </a:lnTo>
                  <a:close/>
                </a:path>
              </a:pathLst>
            </a:custGeom>
            <a:solidFill>
              <a:srgbClr val="F6A01A"/>
            </a:solidFill>
          </p:spPr>
          <p:txBody>
            <a:bodyPr/>
            <a:lstStyle/>
            <a:p>
              <a:endParaRPr lang="en-US"/>
            </a:p>
          </p:txBody>
        </p:sp>
      </p:grpSp>
      <p:sp>
        <p:nvSpPr>
          <p:cNvPr id="12" name="Freeform 12"/>
          <p:cNvSpPr/>
          <p:nvPr/>
        </p:nvSpPr>
        <p:spPr>
          <a:xfrm>
            <a:off x="9715500" y="0"/>
            <a:ext cx="8572500" cy="4810125"/>
          </a:xfrm>
          <a:custGeom>
            <a:avLst/>
            <a:gdLst/>
            <a:ahLst/>
            <a:cxnLst/>
            <a:rect l="l" t="t" r="r" b="b"/>
            <a:pathLst>
              <a:path w="8572500" h="4810125">
                <a:moveTo>
                  <a:pt x="0" y="0"/>
                </a:moveTo>
                <a:lnTo>
                  <a:pt x="8572500" y="0"/>
                </a:lnTo>
                <a:lnTo>
                  <a:pt x="8572500" y="4810125"/>
                </a:lnTo>
                <a:lnTo>
                  <a:pt x="0" y="4810125"/>
                </a:lnTo>
                <a:lnTo>
                  <a:pt x="0" y="0"/>
                </a:lnTo>
                <a:close/>
              </a:path>
            </a:pathLst>
          </a:custGeom>
          <a:blipFill>
            <a:blip r:embed="rId3"/>
            <a:stretch>
              <a:fillRect/>
            </a:stretch>
          </a:blipFill>
        </p:spPr>
        <p:txBody>
          <a:bodyPr/>
          <a:lstStyle/>
          <a:p>
            <a:endParaRPr lang="en-US"/>
          </a:p>
        </p:txBody>
      </p:sp>
      <p:grpSp>
        <p:nvGrpSpPr>
          <p:cNvPr id="13" name="Group 13"/>
          <p:cNvGrpSpPr>
            <a:grpSpLocks noChangeAspect="1"/>
          </p:cNvGrpSpPr>
          <p:nvPr/>
        </p:nvGrpSpPr>
        <p:grpSpPr>
          <a:xfrm>
            <a:off x="9589782" y="4599753"/>
            <a:ext cx="656320" cy="686610"/>
            <a:chOff x="0" y="0"/>
            <a:chExt cx="525056" cy="549288"/>
          </a:xfrm>
        </p:grpSpPr>
        <p:sp>
          <p:nvSpPr>
            <p:cNvPr id="14" name="Freeform 14"/>
            <p:cNvSpPr/>
            <p:nvPr/>
          </p:nvSpPr>
          <p:spPr>
            <a:xfrm>
              <a:off x="-2921" y="-2921"/>
              <a:ext cx="527939" cy="555625"/>
            </a:xfrm>
            <a:custGeom>
              <a:avLst/>
              <a:gdLst/>
              <a:ahLst/>
              <a:cxnLst/>
              <a:rect l="l" t="t" r="r" b="b"/>
              <a:pathLst>
                <a:path w="527939" h="555625">
                  <a:moveTo>
                    <a:pt x="230251" y="511302"/>
                  </a:moveTo>
                  <a:lnTo>
                    <a:pt x="191516" y="511302"/>
                  </a:lnTo>
                  <a:cubicBezTo>
                    <a:pt x="184150" y="511302"/>
                    <a:pt x="178308" y="505333"/>
                    <a:pt x="178308" y="498094"/>
                  </a:cubicBezTo>
                  <a:lnTo>
                    <a:pt x="178308" y="484759"/>
                  </a:lnTo>
                  <a:lnTo>
                    <a:pt x="243713" y="484759"/>
                  </a:lnTo>
                  <a:lnTo>
                    <a:pt x="243713" y="497967"/>
                  </a:lnTo>
                  <a:cubicBezTo>
                    <a:pt x="243586" y="505333"/>
                    <a:pt x="237744" y="511175"/>
                    <a:pt x="230378" y="511175"/>
                  </a:cubicBezTo>
                  <a:moveTo>
                    <a:pt x="281432" y="454025"/>
                  </a:moveTo>
                  <a:cubicBezTo>
                    <a:pt x="281432" y="446659"/>
                    <a:pt x="275463" y="440817"/>
                    <a:pt x="268224" y="440817"/>
                  </a:cubicBezTo>
                  <a:lnTo>
                    <a:pt x="153416" y="440817"/>
                  </a:lnTo>
                  <a:cubicBezTo>
                    <a:pt x="146050" y="440944"/>
                    <a:pt x="140335" y="446786"/>
                    <a:pt x="140335" y="454025"/>
                  </a:cubicBezTo>
                  <a:cubicBezTo>
                    <a:pt x="140335" y="461264"/>
                    <a:pt x="146304" y="467233"/>
                    <a:pt x="153543" y="467233"/>
                  </a:cubicBezTo>
                  <a:lnTo>
                    <a:pt x="268097" y="467233"/>
                  </a:lnTo>
                  <a:cubicBezTo>
                    <a:pt x="275463" y="467360"/>
                    <a:pt x="281305" y="461264"/>
                    <a:pt x="281305" y="454025"/>
                  </a:cubicBezTo>
                  <a:moveTo>
                    <a:pt x="153416" y="396875"/>
                  </a:moveTo>
                  <a:cubicBezTo>
                    <a:pt x="135763" y="397256"/>
                    <a:pt x="136017" y="423164"/>
                    <a:pt x="153543" y="423545"/>
                  </a:cubicBezTo>
                  <a:lnTo>
                    <a:pt x="268097" y="423545"/>
                  </a:lnTo>
                  <a:cubicBezTo>
                    <a:pt x="275209" y="423545"/>
                    <a:pt x="281432" y="417449"/>
                    <a:pt x="281305" y="410337"/>
                  </a:cubicBezTo>
                  <a:cubicBezTo>
                    <a:pt x="281178" y="403225"/>
                    <a:pt x="275336" y="397129"/>
                    <a:pt x="268097" y="397129"/>
                  </a:cubicBezTo>
                  <a:lnTo>
                    <a:pt x="153416" y="397129"/>
                  </a:lnTo>
                  <a:close/>
                  <a:moveTo>
                    <a:pt x="390525" y="311404"/>
                  </a:moveTo>
                  <a:lnTo>
                    <a:pt x="367157" y="306832"/>
                  </a:lnTo>
                  <a:lnTo>
                    <a:pt x="365379" y="306578"/>
                  </a:lnTo>
                  <a:cubicBezTo>
                    <a:pt x="364363" y="311785"/>
                    <a:pt x="359410" y="337185"/>
                    <a:pt x="358521" y="341757"/>
                  </a:cubicBezTo>
                  <a:close/>
                  <a:moveTo>
                    <a:pt x="292354" y="282702"/>
                  </a:moveTo>
                  <a:cubicBezTo>
                    <a:pt x="303530" y="297434"/>
                    <a:pt x="328549" y="330708"/>
                    <a:pt x="339979" y="345821"/>
                  </a:cubicBezTo>
                  <a:lnTo>
                    <a:pt x="350139" y="294513"/>
                  </a:lnTo>
                  <a:cubicBezTo>
                    <a:pt x="350393" y="293497"/>
                    <a:pt x="350901" y="292227"/>
                    <a:pt x="351409" y="291211"/>
                  </a:cubicBezTo>
                  <a:cubicBezTo>
                    <a:pt x="351536" y="291211"/>
                    <a:pt x="351536" y="291084"/>
                    <a:pt x="351536" y="291084"/>
                  </a:cubicBezTo>
                  <a:cubicBezTo>
                    <a:pt x="369570" y="265303"/>
                    <a:pt x="397510" y="225425"/>
                    <a:pt x="415417" y="200152"/>
                  </a:cubicBezTo>
                  <a:close/>
                  <a:moveTo>
                    <a:pt x="208280" y="257683"/>
                  </a:moveTo>
                  <a:lnTo>
                    <a:pt x="278130" y="271526"/>
                  </a:lnTo>
                  <a:lnTo>
                    <a:pt x="444373" y="160020"/>
                  </a:lnTo>
                  <a:cubicBezTo>
                    <a:pt x="447802" y="157988"/>
                    <a:pt x="452501" y="158242"/>
                    <a:pt x="455295" y="161163"/>
                  </a:cubicBezTo>
                  <a:cubicBezTo>
                    <a:pt x="455295" y="161163"/>
                    <a:pt x="455295" y="161290"/>
                    <a:pt x="455422" y="161290"/>
                  </a:cubicBezTo>
                  <a:cubicBezTo>
                    <a:pt x="458470" y="164084"/>
                    <a:pt x="458724" y="168910"/>
                    <a:pt x="456438" y="172212"/>
                  </a:cubicBezTo>
                  <a:cubicBezTo>
                    <a:pt x="428752" y="211582"/>
                    <a:pt x="401066" y="251079"/>
                    <a:pt x="373380" y="290322"/>
                  </a:cubicBezTo>
                  <a:cubicBezTo>
                    <a:pt x="395859" y="294767"/>
                    <a:pt x="437515" y="302895"/>
                    <a:pt x="460375" y="307467"/>
                  </a:cubicBezTo>
                  <a:lnTo>
                    <a:pt x="527939" y="88138"/>
                  </a:lnTo>
                  <a:cubicBezTo>
                    <a:pt x="382143" y="165227"/>
                    <a:pt x="325501" y="197612"/>
                    <a:pt x="208280" y="257683"/>
                  </a:cubicBezTo>
                  <a:moveTo>
                    <a:pt x="263525" y="379476"/>
                  </a:moveTo>
                  <a:cubicBezTo>
                    <a:pt x="264795" y="353568"/>
                    <a:pt x="275082" y="329311"/>
                    <a:pt x="292227" y="311404"/>
                  </a:cubicBezTo>
                  <a:lnTo>
                    <a:pt x="277749" y="292227"/>
                  </a:lnTo>
                  <a:lnTo>
                    <a:pt x="274828" y="288290"/>
                  </a:lnTo>
                  <a:lnTo>
                    <a:pt x="180467" y="269748"/>
                  </a:lnTo>
                  <a:cubicBezTo>
                    <a:pt x="172593" y="268478"/>
                    <a:pt x="170942" y="256921"/>
                    <a:pt x="178181" y="253619"/>
                  </a:cubicBezTo>
                  <a:cubicBezTo>
                    <a:pt x="229743" y="226822"/>
                    <a:pt x="282067" y="199644"/>
                    <a:pt x="333502" y="172720"/>
                  </a:cubicBezTo>
                  <a:cubicBezTo>
                    <a:pt x="315976" y="116586"/>
                    <a:pt x="261493" y="79121"/>
                    <a:pt x="202565" y="82931"/>
                  </a:cubicBezTo>
                  <a:cubicBezTo>
                    <a:pt x="91567" y="90170"/>
                    <a:pt x="40767" y="229108"/>
                    <a:pt x="122809" y="305181"/>
                  </a:cubicBezTo>
                  <a:cubicBezTo>
                    <a:pt x="144399" y="325374"/>
                    <a:pt x="156845" y="351536"/>
                    <a:pt x="158115" y="379476"/>
                  </a:cubicBezTo>
                  <a:close/>
                  <a:moveTo>
                    <a:pt x="83058" y="326390"/>
                  </a:moveTo>
                  <a:lnTo>
                    <a:pt x="63754" y="345567"/>
                  </a:lnTo>
                  <a:cubicBezTo>
                    <a:pt x="58293" y="350774"/>
                    <a:pt x="62484" y="360680"/>
                    <a:pt x="69850" y="360299"/>
                  </a:cubicBezTo>
                  <a:cubicBezTo>
                    <a:pt x="72136" y="360299"/>
                    <a:pt x="74295" y="359410"/>
                    <a:pt x="75946" y="357759"/>
                  </a:cubicBezTo>
                  <a:lnTo>
                    <a:pt x="95250" y="338582"/>
                  </a:lnTo>
                  <a:cubicBezTo>
                    <a:pt x="103251" y="330454"/>
                    <a:pt x="91186" y="318389"/>
                    <a:pt x="82931" y="326263"/>
                  </a:cubicBezTo>
                  <a:moveTo>
                    <a:pt x="332486" y="97663"/>
                  </a:moveTo>
                  <a:cubicBezTo>
                    <a:pt x="334772" y="97663"/>
                    <a:pt x="336931" y="96774"/>
                    <a:pt x="338582" y="95123"/>
                  </a:cubicBezTo>
                  <a:lnTo>
                    <a:pt x="357886" y="75819"/>
                  </a:lnTo>
                  <a:cubicBezTo>
                    <a:pt x="365887" y="67564"/>
                    <a:pt x="353822" y="55626"/>
                    <a:pt x="345567" y="63500"/>
                  </a:cubicBezTo>
                  <a:lnTo>
                    <a:pt x="326390" y="82931"/>
                  </a:lnTo>
                  <a:cubicBezTo>
                    <a:pt x="320802" y="88138"/>
                    <a:pt x="325120" y="98044"/>
                    <a:pt x="332486" y="97790"/>
                  </a:cubicBezTo>
                  <a:moveTo>
                    <a:pt x="38735" y="202184"/>
                  </a:moveTo>
                  <a:lnTo>
                    <a:pt x="11430" y="202184"/>
                  </a:lnTo>
                  <a:cubicBezTo>
                    <a:pt x="0" y="202438"/>
                    <a:pt x="0" y="219329"/>
                    <a:pt x="11430" y="219583"/>
                  </a:cubicBezTo>
                  <a:lnTo>
                    <a:pt x="38735" y="219583"/>
                  </a:lnTo>
                  <a:cubicBezTo>
                    <a:pt x="50165" y="219329"/>
                    <a:pt x="50165" y="202438"/>
                    <a:pt x="38735" y="202184"/>
                  </a:cubicBezTo>
                  <a:moveTo>
                    <a:pt x="83058" y="95123"/>
                  </a:moveTo>
                  <a:cubicBezTo>
                    <a:pt x="84836" y="96901"/>
                    <a:pt x="86868" y="97663"/>
                    <a:pt x="89154" y="97663"/>
                  </a:cubicBezTo>
                  <a:cubicBezTo>
                    <a:pt x="96647" y="97917"/>
                    <a:pt x="100838" y="88011"/>
                    <a:pt x="95250" y="82931"/>
                  </a:cubicBezTo>
                  <a:lnTo>
                    <a:pt x="75946" y="63754"/>
                  </a:lnTo>
                  <a:cubicBezTo>
                    <a:pt x="72644" y="60452"/>
                    <a:pt x="67056" y="60452"/>
                    <a:pt x="63627" y="63754"/>
                  </a:cubicBezTo>
                  <a:cubicBezTo>
                    <a:pt x="60198" y="67056"/>
                    <a:pt x="60325" y="72644"/>
                    <a:pt x="63627" y="76073"/>
                  </a:cubicBezTo>
                  <a:close/>
                  <a:moveTo>
                    <a:pt x="210820" y="47371"/>
                  </a:moveTo>
                  <a:cubicBezTo>
                    <a:pt x="215519" y="47371"/>
                    <a:pt x="219456" y="43561"/>
                    <a:pt x="219456" y="38735"/>
                  </a:cubicBezTo>
                  <a:lnTo>
                    <a:pt x="219456" y="11430"/>
                  </a:lnTo>
                  <a:cubicBezTo>
                    <a:pt x="219202" y="0"/>
                    <a:pt x="202311" y="0"/>
                    <a:pt x="202057" y="11430"/>
                  </a:cubicBezTo>
                  <a:lnTo>
                    <a:pt x="202057" y="38735"/>
                  </a:lnTo>
                  <a:cubicBezTo>
                    <a:pt x="202057" y="43434"/>
                    <a:pt x="205994" y="47371"/>
                    <a:pt x="210820" y="47371"/>
                  </a:cubicBezTo>
                  <a:moveTo>
                    <a:pt x="366268" y="484886"/>
                  </a:moveTo>
                  <a:cubicBezTo>
                    <a:pt x="366268" y="481965"/>
                    <a:pt x="367919" y="479933"/>
                    <a:pt x="371221" y="476250"/>
                  </a:cubicBezTo>
                  <a:cubicBezTo>
                    <a:pt x="375031" y="471805"/>
                    <a:pt x="380492" y="465709"/>
                    <a:pt x="380873" y="455803"/>
                  </a:cubicBezTo>
                  <a:cubicBezTo>
                    <a:pt x="381381" y="444119"/>
                    <a:pt x="373888" y="437007"/>
                    <a:pt x="367157" y="430657"/>
                  </a:cubicBezTo>
                  <a:cubicBezTo>
                    <a:pt x="350012" y="416179"/>
                    <a:pt x="345567" y="397256"/>
                    <a:pt x="353060" y="372110"/>
                  </a:cubicBezTo>
                  <a:cubicBezTo>
                    <a:pt x="354330" y="367538"/>
                    <a:pt x="351663" y="362712"/>
                    <a:pt x="347091" y="361442"/>
                  </a:cubicBezTo>
                  <a:cubicBezTo>
                    <a:pt x="342519" y="360172"/>
                    <a:pt x="337693" y="362712"/>
                    <a:pt x="336296" y="367411"/>
                  </a:cubicBezTo>
                  <a:cubicBezTo>
                    <a:pt x="330327" y="388620"/>
                    <a:pt x="330962" y="407035"/>
                    <a:pt x="338328" y="422148"/>
                  </a:cubicBezTo>
                  <a:cubicBezTo>
                    <a:pt x="343154" y="431800"/>
                    <a:pt x="349885" y="438150"/>
                    <a:pt x="355092" y="443230"/>
                  </a:cubicBezTo>
                  <a:cubicBezTo>
                    <a:pt x="361188" y="449072"/>
                    <a:pt x="363474" y="451612"/>
                    <a:pt x="363347" y="455168"/>
                  </a:cubicBezTo>
                  <a:cubicBezTo>
                    <a:pt x="363220" y="458724"/>
                    <a:pt x="361315" y="461010"/>
                    <a:pt x="357886" y="464947"/>
                  </a:cubicBezTo>
                  <a:cubicBezTo>
                    <a:pt x="336169" y="488061"/>
                    <a:pt x="356235" y="507619"/>
                    <a:pt x="377444" y="519938"/>
                  </a:cubicBezTo>
                  <a:cubicBezTo>
                    <a:pt x="352044" y="521335"/>
                    <a:pt x="332359" y="520573"/>
                    <a:pt x="295529" y="528447"/>
                  </a:cubicBezTo>
                  <a:cubicBezTo>
                    <a:pt x="272415" y="534924"/>
                    <a:pt x="247523" y="538988"/>
                    <a:pt x="226822" y="526415"/>
                  </a:cubicBezTo>
                  <a:lnTo>
                    <a:pt x="203581" y="526415"/>
                  </a:lnTo>
                  <a:cubicBezTo>
                    <a:pt x="208915" y="539750"/>
                    <a:pt x="228092" y="546735"/>
                    <a:pt x="240030" y="549783"/>
                  </a:cubicBezTo>
                  <a:cubicBezTo>
                    <a:pt x="260604" y="555625"/>
                    <a:pt x="279781" y="549910"/>
                    <a:pt x="299593" y="545338"/>
                  </a:cubicBezTo>
                  <a:cubicBezTo>
                    <a:pt x="327533" y="539242"/>
                    <a:pt x="349758" y="538353"/>
                    <a:pt x="366141" y="537718"/>
                  </a:cubicBezTo>
                  <a:cubicBezTo>
                    <a:pt x="385191" y="537083"/>
                    <a:pt x="397764" y="536702"/>
                    <a:pt x="400050" y="525018"/>
                  </a:cubicBezTo>
                  <a:cubicBezTo>
                    <a:pt x="403987" y="506603"/>
                    <a:pt x="367665" y="500380"/>
                    <a:pt x="366268" y="485013"/>
                  </a:cubicBezTo>
                </a:path>
              </a:pathLst>
            </a:custGeom>
            <a:solidFill>
              <a:srgbClr val="FFFFFF"/>
            </a:solidFill>
          </p:spPr>
          <p:txBody>
            <a:bodyPr/>
            <a:lstStyle/>
            <a:p>
              <a:endParaRPr lang="en-US"/>
            </a:p>
          </p:txBody>
        </p:sp>
      </p:grpSp>
      <p:sp>
        <p:nvSpPr>
          <p:cNvPr id="15" name="TextBox 15"/>
          <p:cNvSpPr txBox="1"/>
          <p:nvPr/>
        </p:nvSpPr>
        <p:spPr>
          <a:xfrm>
            <a:off x="4682502" y="874562"/>
            <a:ext cx="9101590" cy="2973538"/>
          </a:xfrm>
          <a:prstGeom prst="rect">
            <a:avLst/>
          </a:prstGeom>
        </p:spPr>
        <p:txBody>
          <a:bodyPr lIns="0" tIns="0" rIns="0" bIns="0" rtlCol="0" anchor="t">
            <a:spAutoFit/>
          </a:bodyPr>
          <a:lstStyle/>
          <a:p>
            <a:pPr algn="r">
              <a:lnSpc>
                <a:spcPts val="11228"/>
              </a:lnSpc>
            </a:pPr>
            <a:r>
              <a:rPr lang="en-US" sz="9356" b="1" spc="84" dirty="0">
                <a:solidFill>
                  <a:srgbClr val="00446A"/>
                </a:solidFill>
                <a:latin typeface="Myriad Ultra-Bold"/>
                <a:ea typeface="Myriad Ultra-Bold"/>
                <a:cs typeface="Myriad Ultra-Bold"/>
                <a:sym typeface="Myriad Ultra-Bold"/>
              </a:rPr>
              <a:t>Refreshing Our Mission + Vision</a:t>
            </a:r>
          </a:p>
        </p:txBody>
      </p:sp>
      <p:sp>
        <p:nvSpPr>
          <p:cNvPr id="16" name="TextBox 16"/>
          <p:cNvSpPr txBox="1"/>
          <p:nvPr/>
        </p:nvSpPr>
        <p:spPr>
          <a:xfrm>
            <a:off x="1958757" y="4374952"/>
            <a:ext cx="6550331" cy="946093"/>
          </a:xfrm>
          <a:prstGeom prst="rect">
            <a:avLst/>
          </a:prstGeom>
        </p:spPr>
        <p:txBody>
          <a:bodyPr lIns="0" tIns="0" rIns="0" bIns="0" rtlCol="0" anchor="t">
            <a:spAutoFit/>
          </a:bodyPr>
          <a:lstStyle/>
          <a:p>
            <a:pPr algn="l">
              <a:lnSpc>
                <a:spcPts val="8043"/>
              </a:lnSpc>
            </a:pPr>
            <a:r>
              <a:rPr lang="en-US" sz="5745" b="1" spc="51" dirty="0">
                <a:solidFill>
                  <a:srgbClr val="00446A"/>
                </a:solidFill>
                <a:latin typeface="Myriad Ultra-Bold"/>
                <a:ea typeface="Myriad Ultra-Bold"/>
                <a:cs typeface="Myriad Ultra-Bold"/>
                <a:sym typeface="Myriad Ultra-Bold"/>
              </a:rPr>
              <a:t>Mission Statement</a:t>
            </a:r>
          </a:p>
        </p:txBody>
      </p:sp>
      <p:sp>
        <p:nvSpPr>
          <p:cNvPr id="17" name="TextBox 17"/>
          <p:cNvSpPr txBox="1"/>
          <p:nvPr/>
        </p:nvSpPr>
        <p:spPr>
          <a:xfrm>
            <a:off x="10531257" y="4374952"/>
            <a:ext cx="5945946" cy="1058204"/>
          </a:xfrm>
          <a:prstGeom prst="rect">
            <a:avLst/>
          </a:prstGeom>
        </p:spPr>
        <p:txBody>
          <a:bodyPr lIns="0" tIns="0" rIns="0" bIns="0" rtlCol="0" anchor="t">
            <a:spAutoFit/>
          </a:bodyPr>
          <a:lstStyle/>
          <a:p>
            <a:pPr algn="l">
              <a:lnSpc>
                <a:spcPts val="8043"/>
              </a:lnSpc>
            </a:pPr>
            <a:r>
              <a:rPr lang="en-US" sz="5745" b="1" spc="34">
                <a:solidFill>
                  <a:srgbClr val="00446A"/>
                </a:solidFill>
                <a:latin typeface="Myriad Ultra-Bold"/>
                <a:ea typeface="Myriad Ultra-Bold"/>
                <a:cs typeface="Myriad Ultra-Bold"/>
                <a:sym typeface="Myriad Ultra-Bold"/>
              </a:rPr>
              <a:t>Vision Statement</a:t>
            </a:r>
          </a:p>
        </p:txBody>
      </p:sp>
      <p:sp>
        <p:nvSpPr>
          <p:cNvPr id="18" name="TextBox 18"/>
          <p:cNvSpPr txBox="1"/>
          <p:nvPr/>
        </p:nvSpPr>
        <p:spPr>
          <a:xfrm>
            <a:off x="10388595" y="5600629"/>
            <a:ext cx="7042147" cy="1161215"/>
          </a:xfrm>
          <a:prstGeom prst="rect">
            <a:avLst/>
          </a:prstGeom>
        </p:spPr>
        <p:txBody>
          <a:bodyPr wrap="square" lIns="0" tIns="0" rIns="0" bIns="0" rtlCol="0" anchor="t">
            <a:spAutoFit/>
          </a:bodyPr>
          <a:lstStyle/>
          <a:p>
            <a:pPr algn="l">
              <a:lnSpc>
                <a:spcPts val="3125"/>
              </a:lnSpc>
            </a:pPr>
            <a:r>
              <a:rPr lang="en-US" sz="2300" dirty="0">
                <a:solidFill>
                  <a:srgbClr val="00446A"/>
                </a:solidFill>
                <a:latin typeface="Myriad"/>
                <a:ea typeface="Myriad"/>
                <a:cs typeface="Myriad"/>
                <a:sym typeface="Myriad"/>
              </a:rPr>
              <a:t>The Provident Bank Foundation builds strong and healthy communities where everyone has the opportunity to live a fulfilling and prosperous life.</a:t>
            </a:r>
          </a:p>
        </p:txBody>
      </p:sp>
      <p:sp>
        <p:nvSpPr>
          <p:cNvPr id="19" name="TextBox 18">
            <a:extLst>
              <a:ext uri="{FF2B5EF4-FFF2-40B4-BE49-F238E27FC236}">
                <a16:creationId xmlns:a16="http://schemas.microsoft.com/office/drawing/2014/main" id="{DD99F4B6-C2F0-DE67-09BE-A74E43F51540}"/>
              </a:ext>
            </a:extLst>
          </p:cNvPr>
          <p:cNvSpPr txBox="1"/>
          <p:nvPr/>
        </p:nvSpPr>
        <p:spPr>
          <a:xfrm>
            <a:off x="1816095" y="5600629"/>
            <a:ext cx="7042147" cy="2849370"/>
          </a:xfrm>
          <a:prstGeom prst="rect">
            <a:avLst/>
          </a:prstGeom>
          <a:noFill/>
        </p:spPr>
        <p:txBody>
          <a:bodyPr wrap="square" rtlCol="0">
            <a:spAutoFit/>
          </a:bodyPr>
          <a:lstStyle/>
          <a:p>
            <a:pPr>
              <a:lnSpc>
                <a:spcPts val="3125"/>
              </a:lnSpc>
            </a:pPr>
            <a:r>
              <a:rPr lang="en-US" sz="2300" dirty="0">
                <a:solidFill>
                  <a:srgbClr val="00446A"/>
                </a:solidFill>
                <a:latin typeface="Myriad"/>
                <a:ea typeface="Myriad"/>
                <a:cs typeface="Myriad"/>
                <a:sym typeface="Myriad"/>
              </a:rPr>
              <a:t>The Provident Bank Foundation invests in marginalized communities within Provident Bank’s branch network by collaborating with nonprofit organizations that align with the values we care about. Together, we empower individuals on their paths to economic self-sufficiency by addressing the multifaceted issues that perpetuate the cycle of poverty.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68"/>
            <a:ext cx="8572500" cy="10279065"/>
          </a:xfrm>
          <a:custGeom>
            <a:avLst/>
            <a:gdLst/>
            <a:ahLst/>
            <a:cxnLst/>
            <a:rect l="l" t="t" r="r" b="b"/>
            <a:pathLst>
              <a:path w="8397871" h="10271129">
                <a:moveTo>
                  <a:pt x="0" y="0"/>
                </a:moveTo>
                <a:lnTo>
                  <a:pt x="8397871" y="0"/>
                </a:lnTo>
                <a:lnTo>
                  <a:pt x="8397871" y="10271129"/>
                </a:lnTo>
                <a:lnTo>
                  <a:pt x="0" y="10271129"/>
                </a:lnTo>
                <a:lnTo>
                  <a:pt x="0" y="0"/>
                </a:lnTo>
                <a:close/>
              </a:path>
            </a:pathLst>
          </a:custGeom>
          <a:blipFill>
            <a:blip r:embed="rId2"/>
            <a:stretch>
              <a:fillRect/>
            </a:stretch>
          </a:blipFill>
        </p:spPr>
        <p:txBody>
          <a:bodyPr/>
          <a:lstStyle/>
          <a:p>
            <a:endParaRPr lang="en-US"/>
          </a:p>
        </p:txBody>
      </p:sp>
      <p:sp>
        <p:nvSpPr>
          <p:cNvPr id="3" name="Freeform 3"/>
          <p:cNvSpPr/>
          <p:nvPr/>
        </p:nvSpPr>
        <p:spPr>
          <a:xfrm>
            <a:off x="0" y="5699129"/>
            <a:ext cx="8572500" cy="4587871"/>
          </a:xfrm>
          <a:custGeom>
            <a:avLst/>
            <a:gdLst/>
            <a:ahLst/>
            <a:cxnLst/>
            <a:rect l="l" t="t" r="r" b="b"/>
            <a:pathLst>
              <a:path w="8572500" h="4587871">
                <a:moveTo>
                  <a:pt x="0" y="0"/>
                </a:moveTo>
                <a:lnTo>
                  <a:pt x="8572500" y="0"/>
                </a:lnTo>
                <a:lnTo>
                  <a:pt x="8572500" y="4587871"/>
                </a:lnTo>
                <a:lnTo>
                  <a:pt x="0" y="4587871"/>
                </a:lnTo>
                <a:lnTo>
                  <a:pt x="0" y="0"/>
                </a:lnTo>
                <a:close/>
              </a:path>
            </a:pathLst>
          </a:custGeom>
          <a:blipFill>
            <a:blip r:embed="rId3"/>
            <a:stretch>
              <a:fillRect/>
            </a:stretch>
          </a:blipFill>
        </p:spPr>
        <p:txBody>
          <a:bodyPr/>
          <a:lstStyle/>
          <a:p>
            <a:endParaRPr lang="en-US"/>
          </a:p>
        </p:txBody>
      </p:sp>
      <p:grpSp>
        <p:nvGrpSpPr>
          <p:cNvPr id="4" name="Group 4"/>
          <p:cNvGrpSpPr>
            <a:grpSpLocks noChangeAspect="1"/>
          </p:cNvGrpSpPr>
          <p:nvPr/>
        </p:nvGrpSpPr>
        <p:grpSpPr>
          <a:xfrm>
            <a:off x="2651129" y="2767774"/>
            <a:ext cx="3448574" cy="797040"/>
            <a:chOff x="0" y="0"/>
            <a:chExt cx="2758859" cy="637629"/>
          </a:xfrm>
        </p:grpSpPr>
        <p:sp>
          <p:nvSpPr>
            <p:cNvPr id="5" name="Freeform 5"/>
            <p:cNvSpPr/>
            <p:nvPr/>
          </p:nvSpPr>
          <p:spPr>
            <a:xfrm>
              <a:off x="0" y="0"/>
              <a:ext cx="2758821" cy="637667"/>
            </a:xfrm>
            <a:custGeom>
              <a:avLst/>
              <a:gdLst/>
              <a:ahLst/>
              <a:cxnLst/>
              <a:rect l="l" t="t" r="r" b="b"/>
              <a:pathLst>
                <a:path w="2758821" h="637667">
                  <a:moveTo>
                    <a:pt x="0" y="637667"/>
                  </a:moveTo>
                  <a:lnTo>
                    <a:pt x="2758821" y="637667"/>
                  </a:lnTo>
                  <a:lnTo>
                    <a:pt x="2758821" y="0"/>
                  </a:lnTo>
                  <a:lnTo>
                    <a:pt x="0" y="0"/>
                  </a:lnTo>
                  <a:close/>
                </a:path>
              </a:pathLst>
            </a:custGeom>
            <a:solidFill>
              <a:srgbClr val="F6A01A"/>
            </a:solidFill>
          </p:spPr>
          <p:txBody>
            <a:bodyPr/>
            <a:lstStyle/>
            <a:p>
              <a:endParaRPr lang="en-US"/>
            </a:p>
          </p:txBody>
        </p:sp>
      </p:grpSp>
      <p:grpSp>
        <p:nvGrpSpPr>
          <p:cNvPr id="6" name="Group 6"/>
          <p:cNvGrpSpPr>
            <a:grpSpLocks noChangeAspect="1"/>
          </p:cNvGrpSpPr>
          <p:nvPr/>
        </p:nvGrpSpPr>
        <p:grpSpPr>
          <a:xfrm>
            <a:off x="2571750" y="3719143"/>
            <a:ext cx="3607320" cy="913102"/>
            <a:chOff x="0" y="0"/>
            <a:chExt cx="2885859" cy="730479"/>
          </a:xfrm>
        </p:grpSpPr>
        <p:sp>
          <p:nvSpPr>
            <p:cNvPr id="7" name="Freeform 7"/>
            <p:cNvSpPr/>
            <p:nvPr/>
          </p:nvSpPr>
          <p:spPr>
            <a:xfrm>
              <a:off x="74422" y="74422"/>
              <a:ext cx="2736977" cy="581660"/>
            </a:xfrm>
            <a:custGeom>
              <a:avLst/>
              <a:gdLst/>
              <a:ahLst/>
              <a:cxnLst/>
              <a:rect l="l" t="t" r="r" b="b"/>
              <a:pathLst>
                <a:path w="2736977" h="581660">
                  <a:moveTo>
                    <a:pt x="0" y="581660"/>
                  </a:moveTo>
                  <a:lnTo>
                    <a:pt x="2736977" y="581660"/>
                  </a:lnTo>
                  <a:lnTo>
                    <a:pt x="2736977" y="0"/>
                  </a:lnTo>
                  <a:lnTo>
                    <a:pt x="0" y="0"/>
                  </a:lnTo>
                  <a:close/>
                </a:path>
              </a:pathLst>
            </a:custGeom>
            <a:solidFill>
              <a:srgbClr val="FFFFFF"/>
            </a:solidFill>
          </p:spPr>
          <p:txBody>
            <a:bodyPr/>
            <a:lstStyle/>
            <a:p>
              <a:endParaRPr lang="en-US"/>
            </a:p>
          </p:txBody>
        </p:sp>
        <p:sp>
          <p:nvSpPr>
            <p:cNvPr id="8" name="Freeform 8"/>
            <p:cNvSpPr/>
            <p:nvPr/>
          </p:nvSpPr>
          <p:spPr>
            <a:xfrm>
              <a:off x="63500" y="63500"/>
              <a:ext cx="2758821" cy="603504"/>
            </a:xfrm>
            <a:custGeom>
              <a:avLst/>
              <a:gdLst/>
              <a:ahLst/>
              <a:cxnLst/>
              <a:rect l="l" t="t" r="r" b="b"/>
              <a:pathLst>
                <a:path w="2758821" h="603504">
                  <a:moveTo>
                    <a:pt x="10922" y="581533"/>
                  </a:moveTo>
                  <a:lnTo>
                    <a:pt x="2747899" y="581533"/>
                  </a:lnTo>
                  <a:lnTo>
                    <a:pt x="2747899" y="592455"/>
                  </a:lnTo>
                  <a:lnTo>
                    <a:pt x="2736977" y="592455"/>
                  </a:lnTo>
                  <a:lnTo>
                    <a:pt x="2736977" y="10922"/>
                  </a:lnTo>
                  <a:lnTo>
                    <a:pt x="2747899" y="10922"/>
                  </a:lnTo>
                  <a:lnTo>
                    <a:pt x="2747899" y="21844"/>
                  </a:lnTo>
                  <a:lnTo>
                    <a:pt x="10922" y="21844"/>
                  </a:lnTo>
                  <a:lnTo>
                    <a:pt x="10922" y="10922"/>
                  </a:lnTo>
                  <a:lnTo>
                    <a:pt x="21844" y="10922"/>
                  </a:lnTo>
                  <a:lnTo>
                    <a:pt x="21844" y="592582"/>
                  </a:lnTo>
                  <a:lnTo>
                    <a:pt x="10922" y="592582"/>
                  </a:lnTo>
                  <a:lnTo>
                    <a:pt x="10922" y="581660"/>
                  </a:lnTo>
                  <a:moveTo>
                    <a:pt x="10922" y="603504"/>
                  </a:moveTo>
                  <a:lnTo>
                    <a:pt x="0" y="603504"/>
                  </a:lnTo>
                  <a:lnTo>
                    <a:pt x="0" y="592582"/>
                  </a:lnTo>
                  <a:lnTo>
                    <a:pt x="0" y="10922"/>
                  </a:lnTo>
                  <a:lnTo>
                    <a:pt x="0" y="0"/>
                  </a:lnTo>
                  <a:lnTo>
                    <a:pt x="10922" y="0"/>
                  </a:lnTo>
                  <a:lnTo>
                    <a:pt x="2747899" y="0"/>
                  </a:lnTo>
                  <a:lnTo>
                    <a:pt x="2758821" y="0"/>
                  </a:lnTo>
                  <a:lnTo>
                    <a:pt x="2758821" y="10922"/>
                  </a:lnTo>
                  <a:lnTo>
                    <a:pt x="2758821" y="592582"/>
                  </a:lnTo>
                  <a:lnTo>
                    <a:pt x="2758821" y="603504"/>
                  </a:lnTo>
                  <a:lnTo>
                    <a:pt x="2747899" y="603504"/>
                  </a:lnTo>
                  <a:lnTo>
                    <a:pt x="10922" y="603504"/>
                  </a:lnTo>
                  <a:close/>
                </a:path>
              </a:pathLst>
            </a:custGeom>
            <a:solidFill>
              <a:srgbClr val="F6A01A"/>
            </a:solidFill>
          </p:spPr>
          <p:txBody>
            <a:bodyPr/>
            <a:lstStyle/>
            <a:p>
              <a:endParaRPr lang="en-US"/>
            </a:p>
          </p:txBody>
        </p:sp>
      </p:grpSp>
      <p:grpSp>
        <p:nvGrpSpPr>
          <p:cNvPr id="9" name="Group 9"/>
          <p:cNvGrpSpPr>
            <a:grpSpLocks noChangeAspect="1"/>
          </p:cNvGrpSpPr>
          <p:nvPr/>
        </p:nvGrpSpPr>
        <p:grpSpPr>
          <a:xfrm>
            <a:off x="2571750" y="4707195"/>
            <a:ext cx="3607320" cy="1160752"/>
            <a:chOff x="0" y="0"/>
            <a:chExt cx="2885859" cy="928599"/>
          </a:xfrm>
        </p:grpSpPr>
        <p:sp>
          <p:nvSpPr>
            <p:cNvPr id="10" name="Freeform 10"/>
            <p:cNvSpPr/>
            <p:nvPr/>
          </p:nvSpPr>
          <p:spPr>
            <a:xfrm>
              <a:off x="74422" y="74422"/>
              <a:ext cx="2736977" cy="779780"/>
            </a:xfrm>
            <a:custGeom>
              <a:avLst/>
              <a:gdLst/>
              <a:ahLst/>
              <a:cxnLst/>
              <a:rect l="l" t="t" r="r" b="b"/>
              <a:pathLst>
                <a:path w="2736977" h="779780">
                  <a:moveTo>
                    <a:pt x="0" y="779780"/>
                  </a:moveTo>
                  <a:lnTo>
                    <a:pt x="2736977" y="779780"/>
                  </a:lnTo>
                  <a:lnTo>
                    <a:pt x="2736977" y="0"/>
                  </a:lnTo>
                  <a:lnTo>
                    <a:pt x="0" y="0"/>
                  </a:lnTo>
                  <a:close/>
                </a:path>
              </a:pathLst>
            </a:custGeom>
            <a:solidFill>
              <a:srgbClr val="FFFFFF"/>
            </a:solidFill>
          </p:spPr>
          <p:txBody>
            <a:bodyPr/>
            <a:lstStyle/>
            <a:p>
              <a:endParaRPr lang="en-US"/>
            </a:p>
          </p:txBody>
        </p:sp>
        <p:sp>
          <p:nvSpPr>
            <p:cNvPr id="11" name="Freeform 11"/>
            <p:cNvSpPr/>
            <p:nvPr/>
          </p:nvSpPr>
          <p:spPr>
            <a:xfrm>
              <a:off x="63500" y="63500"/>
              <a:ext cx="2758821" cy="801624"/>
            </a:xfrm>
            <a:custGeom>
              <a:avLst/>
              <a:gdLst/>
              <a:ahLst/>
              <a:cxnLst/>
              <a:rect l="l" t="t" r="r" b="b"/>
              <a:pathLst>
                <a:path w="2758821" h="801624">
                  <a:moveTo>
                    <a:pt x="10922" y="779653"/>
                  </a:moveTo>
                  <a:lnTo>
                    <a:pt x="2747899" y="779653"/>
                  </a:lnTo>
                  <a:lnTo>
                    <a:pt x="2747899" y="790575"/>
                  </a:lnTo>
                  <a:lnTo>
                    <a:pt x="2736977" y="790575"/>
                  </a:lnTo>
                  <a:lnTo>
                    <a:pt x="2736977" y="10922"/>
                  </a:lnTo>
                  <a:lnTo>
                    <a:pt x="2747899" y="10922"/>
                  </a:lnTo>
                  <a:lnTo>
                    <a:pt x="2747899" y="21844"/>
                  </a:lnTo>
                  <a:lnTo>
                    <a:pt x="10922" y="21844"/>
                  </a:lnTo>
                  <a:lnTo>
                    <a:pt x="10922" y="10922"/>
                  </a:lnTo>
                  <a:lnTo>
                    <a:pt x="21844" y="10922"/>
                  </a:lnTo>
                  <a:lnTo>
                    <a:pt x="21844" y="790702"/>
                  </a:lnTo>
                  <a:lnTo>
                    <a:pt x="10922" y="790702"/>
                  </a:lnTo>
                  <a:lnTo>
                    <a:pt x="10922" y="779780"/>
                  </a:lnTo>
                  <a:moveTo>
                    <a:pt x="10922" y="801624"/>
                  </a:moveTo>
                  <a:lnTo>
                    <a:pt x="0" y="801624"/>
                  </a:lnTo>
                  <a:lnTo>
                    <a:pt x="0" y="790702"/>
                  </a:lnTo>
                  <a:lnTo>
                    <a:pt x="0" y="10922"/>
                  </a:lnTo>
                  <a:lnTo>
                    <a:pt x="0" y="0"/>
                  </a:lnTo>
                  <a:lnTo>
                    <a:pt x="10922" y="0"/>
                  </a:lnTo>
                  <a:lnTo>
                    <a:pt x="2747899" y="0"/>
                  </a:lnTo>
                  <a:lnTo>
                    <a:pt x="2758821" y="0"/>
                  </a:lnTo>
                  <a:lnTo>
                    <a:pt x="2758821" y="10922"/>
                  </a:lnTo>
                  <a:lnTo>
                    <a:pt x="2758821" y="790702"/>
                  </a:lnTo>
                  <a:lnTo>
                    <a:pt x="2758821" y="801624"/>
                  </a:lnTo>
                  <a:lnTo>
                    <a:pt x="2747899" y="801624"/>
                  </a:lnTo>
                  <a:lnTo>
                    <a:pt x="10922" y="801624"/>
                  </a:lnTo>
                  <a:close/>
                </a:path>
              </a:pathLst>
            </a:custGeom>
            <a:solidFill>
              <a:srgbClr val="F6A01A"/>
            </a:solidFill>
          </p:spPr>
          <p:txBody>
            <a:bodyPr/>
            <a:lstStyle/>
            <a:p>
              <a:endParaRPr lang="en-US"/>
            </a:p>
          </p:txBody>
        </p:sp>
      </p:grpSp>
      <p:grpSp>
        <p:nvGrpSpPr>
          <p:cNvPr id="12" name="Group 12"/>
          <p:cNvGrpSpPr>
            <a:grpSpLocks noChangeAspect="1"/>
          </p:cNvGrpSpPr>
          <p:nvPr/>
        </p:nvGrpSpPr>
        <p:grpSpPr>
          <a:xfrm>
            <a:off x="2571750" y="5942886"/>
            <a:ext cx="3607320" cy="1160752"/>
            <a:chOff x="0" y="0"/>
            <a:chExt cx="2885859" cy="928599"/>
          </a:xfrm>
        </p:grpSpPr>
        <p:sp>
          <p:nvSpPr>
            <p:cNvPr id="13" name="Freeform 13"/>
            <p:cNvSpPr/>
            <p:nvPr/>
          </p:nvSpPr>
          <p:spPr>
            <a:xfrm>
              <a:off x="74422" y="74422"/>
              <a:ext cx="2736977" cy="779780"/>
            </a:xfrm>
            <a:custGeom>
              <a:avLst/>
              <a:gdLst/>
              <a:ahLst/>
              <a:cxnLst/>
              <a:rect l="l" t="t" r="r" b="b"/>
              <a:pathLst>
                <a:path w="2736977" h="779780">
                  <a:moveTo>
                    <a:pt x="0" y="779780"/>
                  </a:moveTo>
                  <a:lnTo>
                    <a:pt x="2736977" y="779780"/>
                  </a:lnTo>
                  <a:lnTo>
                    <a:pt x="2736977" y="0"/>
                  </a:lnTo>
                  <a:lnTo>
                    <a:pt x="0" y="0"/>
                  </a:lnTo>
                  <a:close/>
                </a:path>
              </a:pathLst>
            </a:custGeom>
            <a:solidFill>
              <a:srgbClr val="FFFFFF"/>
            </a:solidFill>
          </p:spPr>
          <p:txBody>
            <a:bodyPr/>
            <a:lstStyle/>
            <a:p>
              <a:endParaRPr lang="en-US"/>
            </a:p>
          </p:txBody>
        </p:sp>
        <p:sp>
          <p:nvSpPr>
            <p:cNvPr id="14" name="Freeform 14"/>
            <p:cNvSpPr/>
            <p:nvPr/>
          </p:nvSpPr>
          <p:spPr>
            <a:xfrm>
              <a:off x="63500" y="63500"/>
              <a:ext cx="2758821" cy="801624"/>
            </a:xfrm>
            <a:custGeom>
              <a:avLst/>
              <a:gdLst/>
              <a:ahLst/>
              <a:cxnLst/>
              <a:rect l="l" t="t" r="r" b="b"/>
              <a:pathLst>
                <a:path w="2758821" h="801624">
                  <a:moveTo>
                    <a:pt x="10922" y="779653"/>
                  </a:moveTo>
                  <a:lnTo>
                    <a:pt x="2747899" y="779653"/>
                  </a:lnTo>
                  <a:lnTo>
                    <a:pt x="2747899" y="790575"/>
                  </a:lnTo>
                  <a:lnTo>
                    <a:pt x="2736977" y="790575"/>
                  </a:lnTo>
                  <a:lnTo>
                    <a:pt x="2736977" y="10922"/>
                  </a:lnTo>
                  <a:lnTo>
                    <a:pt x="2747899" y="10922"/>
                  </a:lnTo>
                  <a:lnTo>
                    <a:pt x="2747899" y="21844"/>
                  </a:lnTo>
                  <a:lnTo>
                    <a:pt x="10922" y="21844"/>
                  </a:lnTo>
                  <a:lnTo>
                    <a:pt x="10922" y="10922"/>
                  </a:lnTo>
                  <a:lnTo>
                    <a:pt x="21844" y="10922"/>
                  </a:lnTo>
                  <a:lnTo>
                    <a:pt x="21844" y="790702"/>
                  </a:lnTo>
                  <a:lnTo>
                    <a:pt x="10922" y="790702"/>
                  </a:lnTo>
                  <a:lnTo>
                    <a:pt x="10922" y="779780"/>
                  </a:lnTo>
                  <a:moveTo>
                    <a:pt x="10922" y="801624"/>
                  </a:moveTo>
                  <a:lnTo>
                    <a:pt x="0" y="801624"/>
                  </a:lnTo>
                  <a:lnTo>
                    <a:pt x="0" y="790702"/>
                  </a:lnTo>
                  <a:lnTo>
                    <a:pt x="0" y="10922"/>
                  </a:lnTo>
                  <a:lnTo>
                    <a:pt x="0" y="0"/>
                  </a:lnTo>
                  <a:lnTo>
                    <a:pt x="10922" y="0"/>
                  </a:lnTo>
                  <a:lnTo>
                    <a:pt x="2747899" y="0"/>
                  </a:lnTo>
                  <a:lnTo>
                    <a:pt x="2758821" y="0"/>
                  </a:lnTo>
                  <a:lnTo>
                    <a:pt x="2758821" y="10922"/>
                  </a:lnTo>
                  <a:lnTo>
                    <a:pt x="2758821" y="790702"/>
                  </a:lnTo>
                  <a:lnTo>
                    <a:pt x="2758821" y="801624"/>
                  </a:lnTo>
                  <a:lnTo>
                    <a:pt x="2747899" y="801624"/>
                  </a:lnTo>
                  <a:lnTo>
                    <a:pt x="10922" y="801624"/>
                  </a:lnTo>
                  <a:close/>
                </a:path>
              </a:pathLst>
            </a:custGeom>
            <a:solidFill>
              <a:srgbClr val="F6A01A"/>
            </a:solidFill>
          </p:spPr>
          <p:txBody>
            <a:bodyPr/>
            <a:lstStyle/>
            <a:p>
              <a:endParaRPr lang="en-US"/>
            </a:p>
          </p:txBody>
        </p:sp>
      </p:grpSp>
      <p:grpSp>
        <p:nvGrpSpPr>
          <p:cNvPr id="15" name="Group 15"/>
          <p:cNvGrpSpPr>
            <a:grpSpLocks noChangeAspect="1"/>
          </p:cNvGrpSpPr>
          <p:nvPr/>
        </p:nvGrpSpPr>
        <p:grpSpPr>
          <a:xfrm>
            <a:off x="6428137" y="2767774"/>
            <a:ext cx="3448574" cy="797040"/>
            <a:chOff x="0" y="0"/>
            <a:chExt cx="2758859" cy="637629"/>
          </a:xfrm>
        </p:grpSpPr>
        <p:sp>
          <p:nvSpPr>
            <p:cNvPr id="16" name="Freeform 16"/>
            <p:cNvSpPr/>
            <p:nvPr/>
          </p:nvSpPr>
          <p:spPr>
            <a:xfrm>
              <a:off x="0" y="0"/>
              <a:ext cx="2758821" cy="637667"/>
            </a:xfrm>
            <a:custGeom>
              <a:avLst/>
              <a:gdLst/>
              <a:ahLst/>
              <a:cxnLst/>
              <a:rect l="l" t="t" r="r" b="b"/>
              <a:pathLst>
                <a:path w="2758821" h="637667">
                  <a:moveTo>
                    <a:pt x="0" y="637667"/>
                  </a:moveTo>
                  <a:lnTo>
                    <a:pt x="2758821" y="637667"/>
                  </a:lnTo>
                  <a:lnTo>
                    <a:pt x="2758821" y="0"/>
                  </a:lnTo>
                  <a:lnTo>
                    <a:pt x="0" y="0"/>
                  </a:lnTo>
                  <a:close/>
                </a:path>
              </a:pathLst>
            </a:custGeom>
            <a:solidFill>
              <a:srgbClr val="3A7C9F"/>
            </a:solidFill>
          </p:spPr>
          <p:txBody>
            <a:bodyPr/>
            <a:lstStyle/>
            <a:p>
              <a:endParaRPr lang="en-US"/>
            </a:p>
          </p:txBody>
        </p:sp>
      </p:grpSp>
      <p:grpSp>
        <p:nvGrpSpPr>
          <p:cNvPr id="17" name="Group 17"/>
          <p:cNvGrpSpPr>
            <a:grpSpLocks noChangeAspect="1"/>
          </p:cNvGrpSpPr>
          <p:nvPr/>
        </p:nvGrpSpPr>
        <p:grpSpPr>
          <a:xfrm>
            <a:off x="6348758" y="3719143"/>
            <a:ext cx="3607320" cy="1408402"/>
            <a:chOff x="0" y="0"/>
            <a:chExt cx="2885859" cy="1126719"/>
          </a:xfrm>
        </p:grpSpPr>
        <p:sp>
          <p:nvSpPr>
            <p:cNvPr id="18" name="Freeform 18"/>
            <p:cNvSpPr/>
            <p:nvPr/>
          </p:nvSpPr>
          <p:spPr>
            <a:xfrm>
              <a:off x="74422" y="74422"/>
              <a:ext cx="2736977" cy="977900"/>
            </a:xfrm>
            <a:custGeom>
              <a:avLst/>
              <a:gdLst/>
              <a:ahLst/>
              <a:cxnLst/>
              <a:rect l="l" t="t" r="r" b="b"/>
              <a:pathLst>
                <a:path w="2736977" h="977900">
                  <a:moveTo>
                    <a:pt x="0" y="977900"/>
                  </a:moveTo>
                  <a:lnTo>
                    <a:pt x="2736977" y="977900"/>
                  </a:lnTo>
                  <a:lnTo>
                    <a:pt x="2736977" y="0"/>
                  </a:lnTo>
                  <a:lnTo>
                    <a:pt x="0" y="0"/>
                  </a:lnTo>
                  <a:close/>
                </a:path>
              </a:pathLst>
            </a:custGeom>
            <a:solidFill>
              <a:srgbClr val="FFFFFF"/>
            </a:solidFill>
          </p:spPr>
          <p:txBody>
            <a:bodyPr/>
            <a:lstStyle/>
            <a:p>
              <a:endParaRPr lang="en-US"/>
            </a:p>
          </p:txBody>
        </p:sp>
        <p:sp>
          <p:nvSpPr>
            <p:cNvPr id="19" name="Freeform 19"/>
            <p:cNvSpPr/>
            <p:nvPr/>
          </p:nvSpPr>
          <p:spPr>
            <a:xfrm>
              <a:off x="63500" y="63500"/>
              <a:ext cx="2758821" cy="999744"/>
            </a:xfrm>
            <a:custGeom>
              <a:avLst/>
              <a:gdLst/>
              <a:ahLst/>
              <a:cxnLst/>
              <a:rect l="l" t="t" r="r" b="b"/>
              <a:pathLst>
                <a:path w="2758821" h="999744">
                  <a:moveTo>
                    <a:pt x="10922" y="977773"/>
                  </a:moveTo>
                  <a:lnTo>
                    <a:pt x="2747899" y="977773"/>
                  </a:lnTo>
                  <a:lnTo>
                    <a:pt x="2747899" y="988695"/>
                  </a:lnTo>
                  <a:lnTo>
                    <a:pt x="2736977" y="988695"/>
                  </a:lnTo>
                  <a:lnTo>
                    <a:pt x="2736977" y="10922"/>
                  </a:lnTo>
                  <a:lnTo>
                    <a:pt x="2747899" y="10922"/>
                  </a:lnTo>
                  <a:lnTo>
                    <a:pt x="2747899" y="21844"/>
                  </a:lnTo>
                  <a:lnTo>
                    <a:pt x="10922" y="21844"/>
                  </a:lnTo>
                  <a:lnTo>
                    <a:pt x="10922" y="10922"/>
                  </a:lnTo>
                  <a:lnTo>
                    <a:pt x="21844" y="10922"/>
                  </a:lnTo>
                  <a:lnTo>
                    <a:pt x="21844" y="988822"/>
                  </a:lnTo>
                  <a:lnTo>
                    <a:pt x="10922" y="988822"/>
                  </a:lnTo>
                  <a:lnTo>
                    <a:pt x="10922" y="977900"/>
                  </a:lnTo>
                  <a:moveTo>
                    <a:pt x="10922" y="999744"/>
                  </a:moveTo>
                  <a:lnTo>
                    <a:pt x="0" y="999744"/>
                  </a:lnTo>
                  <a:lnTo>
                    <a:pt x="0" y="988822"/>
                  </a:lnTo>
                  <a:lnTo>
                    <a:pt x="0" y="10922"/>
                  </a:lnTo>
                  <a:lnTo>
                    <a:pt x="0" y="0"/>
                  </a:lnTo>
                  <a:lnTo>
                    <a:pt x="10922" y="0"/>
                  </a:lnTo>
                  <a:lnTo>
                    <a:pt x="2747899" y="0"/>
                  </a:lnTo>
                  <a:lnTo>
                    <a:pt x="2758821" y="0"/>
                  </a:lnTo>
                  <a:lnTo>
                    <a:pt x="2758821" y="10922"/>
                  </a:lnTo>
                  <a:lnTo>
                    <a:pt x="2758821" y="988822"/>
                  </a:lnTo>
                  <a:lnTo>
                    <a:pt x="2758821" y="999744"/>
                  </a:lnTo>
                  <a:lnTo>
                    <a:pt x="2747899" y="999744"/>
                  </a:lnTo>
                  <a:lnTo>
                    <a:pt x="10922" y="999744"/>
                  </a:lnTo>
                  <a:close/>
                </a:path>
              </a:pathLst>
            </a:custGeom>
            <a:solidFill>
              <a:srgbClr val="3A7C9F"/>
            </a:solidFill>
          </p:spPr>
          <p:txBody>
            <a:bodyPr/>
            <a:lstStyle/>
            <a:p>
              <a:endParaRPr lang="en-US"/>
            </a:p>
          </p:txBody>
        </p:sp>
      </p:grpSp>
      <p:grpSp>
        <p:nvGrpSpPr>
          <p:cNvPr id="20" name="Group 20"/>
          <p:cNvGrpSpPr>
            <a:grpSpLocks noChangeAspect="1"/>
          </p:cNvGrpSpPr>
          <p:nvPr/>
        </p:nvGrpSpPr>
        <p:grpSpPr>
          <a:xfrm>
            <a:off x="6348758" y="5202495"/>
            <a:ext cx="3607320" cy="1160752"/>
            <a:chOff x="0" y="0"/>
            <a:chExt cx="2885859" cy="928599"/>
          </a:xfrm>
        </p:grpSpPr>
        <p:sp>
          <p:nvSpPr>
            <p:cNvPr id="21" name="Freeform 21"/>
            <p:cNvSpPr/>
            <p:nvPr/>
          </p:nvSpPr>
          <p:spPr>
            <a:xfrm>
              <a:off x="74422" y="74422"/>
              <a:ext cx="2736977" cy="779780"/>
            </a:xfrm>
            <a:custGeom>
              <a:avLst/>
              <a:gdLst/>
              <a:ahLst/>
              <a:cxnLst/>
              <a:rect l="l" t="t" r="r" b="b"/>
              <a:pathLst>
                <a:path w="2736977" h="779780">
                  <a:moveTo>
                    <a:pt x="0" y="779780"/>
                  </a:moveTo>
                  <a:lnTo>
                    <a:pt x="2736977" y="779780"/>
                  </a:lnTo>
                  <a:lnTo>
                    <a:pt x="2736977" y="0"/>
                  </a:lnTo>
                  <a:lnTo>
                    <a:pt x="0" y="0"/>
                  </a:lnTo>
                  <a:close/>
                </a:path>
              </a:pathLst>
            </a:custGeom>
            <a:solidFill>
              <a:srgbClr val="FFFFFF"/>
            </a:solidFill>
          </p:spPr>
          <p:txBody>
            <a:bodyPr/>
            <a:lstStyle/>
            <a:p>
              <a:endParaRPr lang="en-US"/>
            </a:p>
          </p:txBody>
        </p:sp>
        <p:sp>
          <p:nvSpPr>
            <p:cNvPr id="22" name="Freeform 22"/>
            <p:cNvSpPr/>
            <p:nvPr/>
          </p:nvSpPr>
          <p:spPr>
            <a:xfrm>
              <a:off x="63500" y="63500"/>
              <a:ext cx="2758821" cy="801624"/>
            </a:xfrm>
            <a:custGeom>
              <a:avLst/>
              <a:gdLst/>
              <a:ahLst/>
              <a:cxnLst/>
              <a:rect l="l" t="t" r="r" b="b"/>
              <a:pathLst>
                <a:path w="2758821" h="801624">
                  <a:moveTo>
                    <a:pt x="10922" y="779653"/>
                  </a:moveTo>
                  <a:lnTo>
                    <a:pt x="2747899" y="779653"/>
                  </a:lnTo>
                  <a:lnTo>
                    <a:pt x="2747899" y="790575"/>
                  </a:lnTo>
                  <a:lnTo>
                    <a:pt x="2736977" y="790575"/>
                  </a:lnTo>
                  <a:lnTo>
                    <a:pt x="2736977" y="10922"/>
                  </a:lnTo>
                  <a:lnTo>
                    <a:pt x="2747899" y="10922"/>
                  </a:lnTo>
                  <a:lnTo>
                    <a:pt x="2747899" y="21844"/>
                  </a:lnTo>
                  <a:lnTo>
                    <a:pt x="10922" y="21844"/>
                  </a:lnTo>
                  <a:lnTo>
                    <a:pt x="10922" y="10922"/>
                  </a:lnTo>
                  <a:lnTo>
                    <a:pt x="21844" y="10922"/>
                  </a:lnTo>
                  <a:lnTo>
                    <a:pt x="21844" y="790702"/>
                  </a:lnTo>
                  <a:lnTo>
                    <a:pt x="10922" y="790702"/>
                  </a:lnTo>
                  <a:lnTo>
                    <a:pt x="10922" y="779780"/>
                  </a:lnTo>
                  <a:moveTo>
                    <a:pt x="10922" y="801624"/>
                  </a:moveTo>
                  <a:lnTo>
                    <a:pt x="0" y="801624"/>
                  </a:lnTo>
                  <a:lnTo>
                    <a:pt x="0" y="790702"/>
                  </a:lnTo>
                  <a:lnTo>
                    <a:pt x="0" y="10922"/>
                  </a:lnTo>
                  <a:lnTo>
                    <a:pt x="0" y="0"/>
                  </a:lnTo>
                  <a:lnTo>
                    <a:pt x="10922" y="0"/>
                  </a:lnTo>
                  <a:lnTo>
                    <a:pt x="2747899" y="0"/>
                  </a:lnTo>
                  <a:lnTo>
                    <a:pt x="2758821" y="0"/>
                  </a:lnTo>
                  <a:lnTo>
                    <a:pt x="2758821" y="10922"/>
                  </a:lnTo>
                  <a:lnTo>
                    <a:pt x="2758821" y="790702"/>
                  </a:lnTo>
                  <a:lnTo>
                    <a:pt x="2758821" y="801624"/>
                  </a:lnTo>
                  <a:lnTo>
                    <a:pt x="2747899" y="801624"/>
                  </a:lnTo>
                  <a:lnTo>
                    <a:pt x="10922" y="801624"/>
                  </a:lnTo>
                  <a:close/>
                </a:path>
              </a:pathLst>
            </a:custGeom>
            <a:solidFill>
              <a:srgbClr val="3A7C9F"/>
            </a:solidFill>
          </p:spPr>
          <p:txBody>
            <a:bodyPr/>
            <a:lstStyle/>
            <a:p>
              <a:endParaRPr lang="en-US"/>
            </a:p>
          </p:txBody>
        </p:sp>
      </p:grpSp>
      <p:grpSp>
        <p:nvGrpSpPr>
          <p:cNvPr id="23" name="Group 23"/>
          <p:cNvGrpSpPr>
            <a:grpSpLocks noChangeAspect="1"/>
          </p:cNvGrpSpPr>
          <p:nvPr/>
        </p:nvGrpSpPr>
        <p:grpSpPr>
          <a:xfrm>
            <a:off x="6348758" y="6438186"/>
            <a:ext cx="3607320" cy="913102"/>
            <a:chOff x="0" y="0"/>
            <a:chExt cx="2885859" cy="730479"/>
          </a:xfrm>
        </p:grpSpPr>
        <p:sp>
          <p:nvSpPr>
            <p:cNvPr id="24" name="Freeform 24"/>
            <p:cNvSpPr/>
            <p:nvPr/>
          </p:nvSpPr>
          <p:spPr>
            <a:xfrm>
              <a:off x="74422" y="74422"/>
              <a:ext cx="2736977" cy="581660"/>
            </a:xfrm>
            <a:custGeom>
              <a:avLst/>
              <a:gdLst/>
              <a:ahLst/>
              <a:cxnLst/>
              <a:rect l="l" t="t" r="r" b="b"/>
              <a:pathLst>
                <a:path w="2736977" h="581660">
                  <a:moveTo>
                    <a:pt x="0" y="581660"/>
                  </a:moveTo>
                  <a:lnTo>
                    <a:pt x="2736977" y="581660"/>
                  </a:lnTo>
                  <a:lnTo>
                    <a:pt x="2736977" y="0"/>
                  </a:lnTo>
                  <a:lnTo>
                    <a:pt x="0" y="0"/>
                  </a:lnTo>
                  <a:close/>
                </a:path>
              </a:pathLst>
            </a:custGeom>
            <a:solidFill>
              <a:srgbClr val="FFFFFF"/>
            </a:solidFill>
          </p:spPr>
          <p:txBody>
            <a:bodyPr/>
            <a:lstStyle/>
            <a:p>
              <a:endParaRPr lang="en-US"/>
            </a:p>
          </p:txBody>
        </p:sp>
        <p:sp>
          <p:nvSpPr>
            <p:cNvPr id="25" name="Freeform 25"/>
            <p:cNvSpPr/>
            <p:nvPr/>
          </p:nvSpPr>
          <p:spPr>
            <a:xfrm>
              <a:off x="63500" y="63500"/>
              <a:ext cx="2758821" cy="603504"/>
            </a:xfrm>
            <a:custGeom>
              <a:avLst/>
              <a:gdLst/>
              <a:ahLst/>
              <a:cxnLst/>
              <a:rect l="l" t="t" r="r" b="b"/>
              <a:pathLst>
                <a:path w="2758821" h="603504">
                  <a:moveTo>
                    <a:pt x="10922" y="581533"/>
                  </a:moveTo>
                  <a:lnTo>
                    <a:pt x="2747899" y="581533"/>
                  </a:lnTo>
                  <a:lnTo>
                    <a:pt x="2747899" y="592455"/>
                  </a:lnTo>
                  <a:lnTo>
                    <a:pt x="2736977" y="592455"/>
                  </a:lnTo>
                  <a:lnTo>
                    <a:pt x="2736977" y="10922"/>
                  </a:lnTo>
                  <a:lnTo>
                    <a:pt x="2747899" y="10922"/>
                  </a:lnTo>
                  <a:lnTo>
                    <a:pt x="2747899" y="21844"/>
                  </a:lnTo>
                  <a:lnTo>
                    <a:pt x="10922" y="21844"/>
                  </a:lnTo>
                  <a:lnTo>
                    <a:pt x="10922" y="10922"/>
                  </a:lnTo>
                  <a:lnTo>
                    <a:pt x="21844" y="10922"/>
                  </a:lnTo>
                  <a:lnTo>
                    <a:pt x="21844" y="592582"/>
                  </a:lnTo>
                  <a:lnTo>
                    <a:pt x="10922" y="592582"/>
                  </a:lnTo>
                  <a:lnTo>
                    <a:pt x="10922" y="581660"/>
                  </a:lnTo>
                  <a:moveTo>
                    <a:pt x="10922" y="603504"/>
                  </a:moveTo>
                  <a:lnTo>
                    <a:pt x="0" y="603504"/>
                  </a:lnTo>
                  <a:lnTo>
                    <a:pt x="0" y="592582"/>
                  </a:lnTo>
                  <a:lnTo>
                    <a:pt x="0" y="10922"/>
                  </a:lnTo>
                  <a:lnTo>
                    <a:pt x="0" y="0"/>
                  </a:lnTo>
                  <a:lnTo>
                    <a:pt x="10922" y="0"/>
                  </a:lnTo>
                  <a:lnTo>
                    <a:pt x="2747899" y="0"/>
                  </a:lnTo>
                  <a:lnTo>
                    <a:pt x="2758821" y="0"/>
                  </a:lnTo>
                  <a:lnTo>
                    <a:pt x="2758821" y="10922"/>
                  </a:lnTo>
                  <a:lnTo>
                    <a:pt x="2758821" y="592582"/>
                  </a:lnTo>
                  <a:lnTo>
                    <a:pt x="2758821" y="603504"/>
                  </a:lnTo>
                  <a:lnTo>
                    <a:pt x="2747899" y="603504"/>
                  </a:lnTo>
                  <a:lnTo>
                    <a:pt x="10922" y="603504"/>
                  </a:lnTo>
                  <a:close/>
                </a:path>
              </a:pathLst>
            </a:custGeom>
            <a:solidFill>
              <a:srgbClr val="3A7C9F"/>
            </a:solidFill>
          </p:spPr>
          <p:txBody>
            <a:bodyPr/>
            <a:lstStyle/>
            <a:p>
              <a:endParaRPr lang="en-US"/>
            </a:p>
          </p:txBody>
        </p:sp>
      </p:grpSp>
      <p:grpSp>
        <p:nvGrpSpPr>
          <p:cNvPr id="26" name="Group 26"/>
          <p:cNvGrpSpPr>
            <a:grpSpLocks noChangeAspect="1"/>
          </p:cNvGrpSpPr>
          <p:nvPr/>
        </p:nvGrpSpPr>
        <p:grpSpPr>
          <a:xfrm>
            <a:off x="6348758" y="7426250"/>
            <a:ext cx="3607320" cy="665452"/>
            <a:chOff x="0" y="0"/>
            <a:chExt cx="2885859" cy="532359"/>
          </a:xfrm>
        </p:grpSpPr>
        <p:sp>
          <p:nvSpPr>
            <p:cNvPr id="27" name="Freeform 27"/>
            <p:cNvSpPr/>
            <p:nvPr/>
          </p:nvSpPr>
          <p:spPr>
            <a:xfrm>
              <a:off x="74422" y="74422"/>
              <a:ext cx="2736977" cy="383540"/>
            </a:xfrm>
            <a:custGeom>
              <a:avLst/>
              <a:gdLst/>
              <a:ahLst/>
              <a:cxnLst/>
              <a:rect l="l" t="t" r="r" b="b"/>
              <a:pathLst>
                <a:path w="2736977" h="383540">
                  <a:moveTo>
                    <a:pt x="0" y="383540"/>
                  </a:moveTo>
                  <a:lnTo>
                    <a:pt x="2736977" y="383540"/>
                  </a:lnTo>
                  <a:lnTo>
                    <a:pt x="2736977" y="0"/>
                  </a:lnTo>
                  <a:lnTo>
                    <a:pt x="0" y="0"/>
                  </a:lnTo>
                  <a:close/>
                </a:path>
              </a:pathLst>
            </a:custGeom>
            <a:solidFill>
              <a:srgbClr val="FFFFFF"/>
            </a:solidFill>
          </p:spPr>
          <p:txBody>
            <a:bodyPr/>
            <a:lstStyle/>
            <a:p>
              <a:endParaRPr lang="en-US"/>
            </a:p>
          </p:txBody>
        </p:sp>
        <p:sp>
          <p:nvSpPr>
            <p:cNvPr id="28" name="Freeform 28"/>
            <p:cNvSpPr/>
            <p:nvPr/>
          </p:nvSpPr>
          <p:spPr>
            <a:xfrm>
              <a:off x="63500" y="63500"/>
              <a:ext cx="2758821" cy="405384"/>
            </a:xfrm>
            <a:custGeom>
              <a:avLst/>
              <a:gdLst/>
              <a:ahLst/>
              <a:cxnLst/>
              <a:rect l="l" t="t" r="r" b="b"/>
              <a:pathLst>
                <a:path w="2758821" h="405384">
                  <a:moveTo>
                    <a:pt x="10922" y="383413"/>
                  </a:moveTo>
                  <a:lnTo>
                    <a:pt x="2747899" y="383413"/>
                  </a:lnTo>
                  <a:lnTo>
                    <a:pt x="2747899" y="394335"/>
                  </a:lnTo>
                  <a:lnTo>
                    <a:pt x="2736977" y="394335"/>
                  </a:lnTo>
                  <a:lnTo>
                    <a:pt x="2736977" y="10922"/>
                  </a:lnTo>
                  <a:lnTo>
                    <a:pt x="2747899" y="10922"/>
                  </a:lnTo>
                  <a:lnTo>
                    <a:pt x="2747899" y="21844"/>
                  </a:lnTo>
                  <a:lnTo>
                    <a:pt x="10922" y="21844"/>
                  </a:lnTo>
                  <a:lnTo>
                    <a:pt x="10922" y="10922"/>
                  </a:lnTo>
                  <a:lnTo>
                    <a:pt x="21844" y="10922"/>
                  </a:lnTo>
                  <a:lnTo>
                    <a:pt x="21844" y="394462"/>
                  </a:lnTo>
                  <a:lnTo>
                    <a:pt x="10922" y="394462"/>
                  </a:lnTo>
                  <a:lnTo>
                    <a:pt x="10922" y="383540"/>
                  </a:lnTo>
                  <a:moveTo>
                    <a:pt x="10922" y="405384"/>
                  </a:moveTo>
                  <a:lnTo>
                    <a:pt x="0" y="405384"/>
                  </a:lnTo>
                  <a:lnTo>
                    <a:pt x="0" y="394462"/>
                  </a:lnTo>
                  <a:lnTo>
                    <a:pt x="0" y="10922"/>
                  </a:lnTo>
                  <a:lnTo>
                    <a:pt x="0" y="0"/>
                  </a:lnTo>
                  <a:lnTo>
                    <a:pt x="10922" y="0"/>
                  </a:lnTo>
                  <a:lnTo>
                    <a:pt x="2747899" y="0"/>
                  </a:lnTo>
                  <a:lnTo>
                    <a:pt x="2758821" y="0"/>
                  </a:lnTo>
                  <a:lnTo>
                    <a:pt x="2758821" y="10922"/>
                  </a:lnTo>
                  <a:lnTo>
                    <a:pt x="2758821" y="394462"/>
                  </a:lnTo>
                  <a:lnTo>
                    <a:pt x="2758821" y="405384"/>
                  </a:lnTo>
                  <a:lnTo>
                    <a:pt x="2747899" y="405384"/>
                  </a:lnTo>
                  <a:lnTo>
                    <a:pt x="10922" y="405384"/>
                  </a:lnTo>
                  <a:close/>
                </a:path>
              </a:pathLst>
            </a:custGeom>
            <a:solidFill>
              <a:srgbClr val="3A7C9F"/>
            </a:solidFill>
          </p:spPr>
          <p:txBody>
            <a:bodyPr/>
            <a:lstStyle/>
            <a:p>
              <a:endParaRPr lang="en-US"/>
            </a:p>
          </p:txBody>
        </p:sp>
      </p:grpSp>
      <p:grpSp>
        <p:nvGrpSpPr>
          <p:cNvPr id="29" name="Group 29"/>
          <p:cNvGrpSpPr>
            <a:grpSpLocks noChangeAspect="1"/>
          </p:cNvGrpSpPr>
          <p:nvPr/>
        </p:nvGrpSpPr>
        <p:grpSpPr>
          <a:xfrm>
            <a:off x="6348758" y="8166640"/>
            <a:ext cx="3607320" cy="1408402"/>
            <a:chOff x="0" y="0"/>
            <a:chExt cx="2885859" cy="1126719"/>
          </a:xfrm>
        </p:grpSpPr>
        <p:sp>
          <p:nvSpPr>
            <p:cNvPr id="30" name="Freeform 30"/>
            <p:cNvSpPr/>
            <p:nvPr/>
          </p:nvSpPr>
          <p:spPr>
            <a:xfrm>
              <a:off x="74422" y="74422"/>
              <a:ext cx="2736977" cy="977900"/>
            </a:xfrm>
            <a:custGeom>
              <a:avLst/>
              <a:gdLst/>
              <a:ahLst/>
              <a:cxnLst/>
              <a:rect l="l" t="t" r="r" b="b"/>
              <a:pathLst>
                <a:path w="2736977" h="977900">
                  <a:moveTo>
                    <a:pt x="0" y="977900"/>
                  </a:moveTo>
                  <a:lnTo>
                    <a:pt x="2736977" y="977900"/>
                  </a:lnTo>
                  <a:lnTo>
                    <a:pt x="2736977" y="0"/>
                  </a:lnTo>
                  <a:lnTo>
                    <a:pt x="0" y="0"/>
                  </a:lnTo>
                  <a:close/>
                </a:path>
              </a:pathLst>
            </a:custGeom>
            <a:solidFill>
              <a:srgbClr val="FFFFFF"/>
            </a:solidFill>
          </p:spPr>
          <p:txBody>
            <a:bodyPr/>
            <a:lstStyle/>
            <a:p>
              <a:endParaRPr lang="en-US"/>
            </a:p>
          </p:txBody>
        </p:sp>
        <p:sp>
          <p:nvSpPr>
            <p:cNvPr id="31" name="Freeform 31"/>
            <p:cNvSpPr/>
            <p:nvPr/>
          </p:nvSpPr>
          <p:spPr>
            <a:xfrm>
              <a:off x="63500" y="63500"/>
              <a:ext cx="2758821" cy="999744"/>
            </a:xfrm>
            <a:custGeom>
              <a:avLst/>
              <a:gdLst/>
              <a:ahLst/>
              <a:cxnLst/>
              <a:rect l="l" t="t" r="r" b="b"/>
              <a:pathLst>
                <a:path w="2758821" h="999744">
                  <a:moveTo>
                    <a:pt x="10922" y="977773"/>
                  </a:moveTo>
                  <a:lnTo>
                    <a:pt x="2747899" y="977773"/>
                  </a:lnTo>
                  <a:lnTo>
                    <a:pt x="2747899" y="988695"/>
                  </a:lnTo>
                  <a:lnTo>
                    <a:pt x="2736977" y="988695"/>
                  </a:lnTo>
                  <a:lnTo>
                    <a:pt x="2736977" y="10922"/>
                  </a:lnTo>
                  <a:lnTo>
                    <a:pt x="2747899" y="10922"/>
                  </a:lnTo>
                  <a:lnTo>
                    <a:pt x="2747899" y="21844"/>
                  </a:lnTo>
                  <a:lnTo>
                    <a:pt x="10922" y="21844"/>
                  </a:lnTo>
                  <a:lnTo>
                    <a:pt x="10922" y="10922"/>
                  </a:lnTo>
                  <a:lnTo>
                    <a:pt x="21844" y="10922"/>
                  </a:lnTo>
                  <a:lnTo>
                    <a:pt x="21844" y="988822"/>
                  </a:lnTo>
                  <a:lnTo>
                    <a:pt x="10922" y="988822"/>
                  </a:lnTo>
                  <a:lnTo>
                    <a:pt x="10922" y="977900"/>
                  </a:lnTo>
                  <a:moveTo>
                    <a:pt x="10922" y="999744"/>
                  </a:moveTo>
                  <a:lnTo>
                    <a:pt x="0" y="999744"/>
                  </a:lnTo>
                  <a:lnTo>
                    <a:pt x="0" y="988822"/>
                  </a:lnTo>
                  <a:lnTo>
                    <a:pt x="0" y="10922"/>
                  </a:lnTo>
                  <a:lnTo>
                    <a:pt x="0" y="0"/>
                  </a:lnTo>
                  <a:lnTo>
                    <a:pt x="10922" y="0"/>
                  </a:lnTo>
                  <a:lnTo>
                    <a:pt x="2747899" y="0"/>
                  </a:lnTo>
                  <a:lnTo>
                    <a:pt x="2758821" y="0"/>
                  </a:lnTo>
                  <a:lnTo>
                    <a:pt x="2758821" y="10922"/>
                  </a:lnTo>
                  <a:lnTo>
                    <a:pt x="2758821" y="988822"/>
                  </a:lnTo>
                  <a:lnTo>
                    <a:pt x="2758821" y="999744"/>
                  </a:lnTo>
                  <a:lnTo>
                    <a:pt x="2747899" y="999744"/>
                  </a:lnTo>
                  <a:lnTo>
                    <a:pt x="10922" y="999744"/>
                  </a:lnTo>
                  <a:close/>
                </a:path>
              </a:pathLst>
            </a:custGeom>
            <a:solidFill>
              <a:srgbClr val="3A7C9F"/>
            </a:solidFill>
          </p:spPr>
          <p:txBody>
            <a:bodyPr/>
            <a:lstStyle/>
            <a:p>
              <a:endParaRPr lang="en-US"/>
            </a:p>
          </p:txBody>
        </p:sp>
      </p:grpSp>
      <p:grpSp>
        <p:nvGrpSpPr>
          <p:cNvPr id="32" name="Group 32"/>
          <p:cNvGrpSpPr>
            <a:grpSpLocks noChangeAspect="1"/>
          </p:cNvGrpSpPr>
          <p:nvPr/>
        </p:nvGrpSpPr>
        <p:grpSpPr>
          <a:xfrm>
            <a:off x="10205145" y="3798522"/>
            <a:ext cx="3448574" cy="1497294"/>
            <a:chOff x="0" y="0"/>
            <a:chExt cx="2758859" cy="1197839"/>
          </a:xfrm>
        </p:grpSpPr>
        <p:sp>
          <p:nvSpPr>
            <p:cNvPr id="33" name="Freeform 33"/>
            <p:cNvSpPr/>
            <p:nvPr/>
          </p:nvSpPr>
          <p:spPr>
            <a:xfrm>
              <a:off x="0" y="0"/>
              <a:ext cx="2758821" cy="1197864"/>
            </a:xfrm>
            <a:custGeom>
              <a:avLst/>
              <a:gdLst/>
              <a:ahLst/>
              <a:cxnLst/>
              <a:rect l="l" t="t" r="r" b="b"/>
              <a:pathLst>
                <a:path w="2758821" h="1197864">
                  <a:moveTo>
                    <a:pt x="10922" y="1175893"/>
                  </a:moveTo>
                  <a:lnTo>
                    <a:pt x="2747899" y="1175893"/>
                  </a:lnTo>
                  <a:lnTo>
                    <a:pt x="2747899" y="1186815"/>
                  </a:lnTo>
                  <a:lnTo>
                    <a:pt x="2736977" y="1186815"/>
                  </a:lnTo>
                  <a:lnTo>
                    <a:pt x="2736977" y="10922"/>
                  </a:lnTo>
                  <a:lnTo>
                    <a:pt x="2747899" y="10922"/>
                  </a:lnTo>
                  <a:lnTo>
                    <a:pt x="2747899" y="21844"/>
                  </a:lnTo>
                  <a:lnTo>
                    <a:pt x="10922" y="21844"/>
                  </a:lnTo>
                  <a:lnTo>
                    <a:pt x="10922" y="10922"/>
                  </a:lnTo>
                  <a:lnTo>
                    <a:pt x="21844" y="10922"/>
                  </a:lnTo>
                  <a:lnTo>
                    <a:pt x="21844" y="1186942"/>
                  </a:lnTo>
                  <a:lnTo>
                    <a:pt x="10922" y="1186942"/>
                  </a:lnTo>
                  <a:lnTo>
                    <a:pt x="10922" y="1176020"/>
                  </a:lnTo>
                  <a:moveTo>
                    <a:pt x="10922" y="1197864"/>
                  </a:moveTo>
                  <a:lnTo>
                    <a:pt x="0" y="1197864"/>
                  </a:lnTo>
                  <a:lnTo>
                    <a:pt x="0" y="1186942"/>
                  </a:lnTo>
                  <a:lnTo>
                    <a:pt x="0" y="10922"/>
                  </a:lnTo>
                  <a:lnTo>
                    <a:pt x="0" y="0"/>
                  </a:lnTo>
                  <a:lnTo>
                    <a:pt x="10922" y="0"/>
                  </a:lnTo>
                  <a:lnTo>
                    <a:pt x="2747899" y="0"/>
                  </a:lnTo>
                  <a:lnTo>
                    <a:pt x="2758821" y="0"/>
                  </a:lnTo>
                  <a:lnTo>
                    <a:pt x="2758821" y="10922"/>
                  </a:lnTo>
                  <a:lnTo>
                    <a:pt x="2758821" y="1186942"/>
                  </a:lnTo>
                  <a:lnTo>
                    <a:pt x="2758821" y="1197864"/>
                  </a:lnTo>
                  <a:lnTo>
                    <a:pt x="2747899" y="1197864"/>
                  </a:lnTo>
                  <a:lnTo>
                    <a:pt x="10922" y="1197864"/>
                  </a:lnTo>
                  <a:close/>
                </a:path>
              </a:pathLst>
            </a:custGeom>
            <a:solidFill>
              <a:srgbClr val="FBBA63"/>
            </a:solidFill>
          </p:spPr>
          <p:txBody>
            <a:bodyPr/>
            <a:lstStyle/>
            <a:p>
              <a:endParaRPr lang="en-US"/>
            </a:p>
          </p:txBody>
        </p:sp>
      </p:grpSp>
      <p:grpSp>
        <p:nvGrpSpPr>
          <p:cNvPr id="34" name="Group 34"/>
          <p:cNvGrpSpPr>
            <a:grpSpLocks noChangeAspect="1"/>
          </p:cNvGrpSpPr>
          <p:nvPr/>
        </p:nvGrpSpPr>
        <p:grpSpPr>
          <a:xfrm>
            <a:off x="10205145" y="5529513"/>
            <a:ext cx="3448574" cy="754344"/>
            <a:chOff x="0" y="0"/>
            <a:chExt cx="2758859" cy="603479"/>
          </a:xfrm>
        </p:grpSpPr>
        <p:sp>
          <p:nvSpPr>
            <p:cNvPr id="35" name="Freeform 35"/>
            <p:cNvSpPr/>
            <p:nvPr/>
          </p:nvSpPr>
          <p:spPr>
            <a:xfrm>
              <a:off x="0" y="0"/>
              <a:ext cx="2758821" cy="603504"/>
            </a:xfrm>
            <a:custGeom>
              <a:avLst/>
              <a:gdLst/>
              <a:ahLst/>
              <a:cxnLst/>
              <a:rect l="l" t="t" r="r" b="b"/>
              <a:pathLst>
                <a:path w="2758821" h="603504">
                  <a:moveTo>
                    <a:pt x="10922" y="581533"/>
                  </a:moveTo>
                  <a:lnTo>
                    <a:pt x="2747899" y="581533"/>
                  </a:lnTo>
                  <a:lnTo>
                    <a:pt x="2747899" y="592455"/>
                  </a:lnTo>
                  <a:lnTo>
                    <a:pt x="2736977" y="592455"/>
                  </a:lnTo>
                  <a:lnTo>
                    <a:pt x="2736977" y="10922"/>
                  </a:lnTo>
                  <a:lnTo>
                    <a:pt x="2747899" y="10922"/>
                  </a:lnTo>
                  <a:lnTo>
                    <a:pt x="2747899" y="21844"/>
                  </a:lnTo>
                  <a:lnTo>
                    <a:pt x="10922" y="21844"/>
                  </a:lnTo>
                  <a:lnTo>
                    <a:pt x="10922" y="10922"/>
                  </a:lnTo>
                  <a:lnTo>
                    <a:pt x="21844" y="10922"/>
                  </a:lnTo>
                  <a:lnTo>
                    <a:pt x="21844" y="592582"/>
                  </a:lnTo>
                  <a:lnTo>
                    <a:pt x="10922" y="592582"/>
                  </a:lnTo>
                  <a:lnTo>
                    <a:pt x="10922" y="581660"/>
                  </a:lnTo>
                  <a:moveTo>
                    <a:pt x="10922" y="603504"/>
                  </a:moveTo>
                  <a:lnTo>
                    <a:pt x="0" y="603504"/>
                  </a:lnTo>
                  <a:lnTo>
                    <a:pt x="0" y="592582"/>
                  </a:lnTo>
                  <a:lnTo>
                    <a:pt x="0" y="10922"/>
                  </a:lnTo>
                  <a:lnTo>
                    <a:pt x="0" y="0"/>
                  </a:lnTo>
                  <a:lnTo>
                    <a:pt x="10922" y="0"/>
                  </a:lnTo>
                  <a:lnTo>
                    <a:pt x="2747899" y="0"/>
                  </a:lnTo>
                  <a:lnTo>
                    <a:pt x="2758821" y="0"/>
                  </a:lnTo>
                  <a:lnTo>
                    <a:pt x="2758821" y="10922"/>
                  </a:lnTo>
                  <a:lnTo>
                    <a:pt x="2758821" y="592582"/>
                  </a:lnTo>
                  <a:lnTo>
                    <a:pt x="2758821" y="603504"/>
                  </a:lnTo>
                  <a:lnTo>
                    <a:pt x="2747899" y="603504"/>
                  </a:lnTo>
                  <a:lnTo>
                    <a:pt x="10922" y="603504"/>
                  </a:lnTo>
                  <a:close/>
                </a:path>
              </a:pathLst>
            </a:custGeom>
            <a:solidFill>
              <a:srgbClr val="FBBA63"/>
            </a:solidFill>
          </p:spPr>
          <p:txBody>
            <a:bodyPr/>
            <a:lstStyle/>
            <a:p>
              <a:endParaRPr lang="en-US"/>
            </a:p>
          </p:txBody>
        </p:sp>
      </p:grpSp>
      <p:grpSp>
        <p:nvGrpSpPr>
          <p:cNvPr id="36" name="Group 36"/>
          <p:cNvGrpSpPr>
            <a:grpSpLocks noChangeAspect="1"/>
          </p:cNvGrpSpPr>
          <p:nvPr/>
        </p:nvGrpSpPr>
        <p:grpSpPr>
          <a:xfrm>
            <a:off x="10205145" y="2767774"/>
            <a:ext cx="3448574" cy="797040"/>
            <a:chOff x="0" y="0"/>
            <a:chExt cx="2758859" cy="637629"/>
          </a:xfrm>
        </p:grpSpPr>
        <p:sp>
          <p:nvSpPr>
            <p:cNvPr id="37" name="Freeform 37"/>
            <p:cNvSpPr/>
            <p:nvPr/>
          </p:nvSpPr>
          <p:spPr>
            <a:xfrm>
              <a:off x="0" y="0"/>
              <a:ext cx="2758821" cy="637667"/>
            </a:xfrm>
            <a:custGeom>
              <a:avLst/>
              <a:gdLst/>
              <a:ahLst/>
              <a:cxnLst/>
              <a:rect l="l" t="t" r="r" b="b"/>
              <a:pathLst>
                <a:path w="2758821" h="637667">
                  <a:moveTo>
                    <a:pt x="0" y="637667"/>
                  </a:moveTo>
                  <a:lnTo>
                    <a:pt x="2758821" y="637667"/>
                  </a:lnTo>
                  <a:lnTo>
                    <a:pt x="2758821" y="0"/>
                  </a:lnTo>
                  <a:lnTo>
                    <a:pt x="0" y="0"/>
                  </a:lnTo>
                  <a:close/>
                </a:path>
              </a:pathLst>
            </a:custGeom>
            <a:solidFill>
              <a:srgbClr val="FBBA63"/>
            </a:solidFill>
          </p:spPr>
          <p:txBody>
            <a:bodyPr/>
            <a:lstStyle/>
            <a:p>
              <a:endParaRPr lang="en-US"/>
            </a:p>
          </p:txBody>
        </p:sp>
      </p:grpSp>
      <p:grpSp>
        <p:nvGrpSpPr>
          <p:cNvPr id="38" name="Group 38"/>
          <p:cNvGrpSpPr>
            <a:grpSpLocks noChangeAspect="1"/>
          </p:cNvGrpSpPr>
          <p:nvPr/>
        </p:nvGrpSpPr>
        <p:grpSpPr>
          <a:xfrm>
            <a:off x="777871" y="777871"/>
            <a:ext cx="16732246" cy="1720215"/>
            <a:chOff x="0" y="0"/>
            <a:chExt cx="13385800" cy="1376172"/>
          </a:xfrm>
        </p:grpSpPr>
        <p:sp>
          <p:nvSpPr>
            <p:cNvPr id="39" name="Freeform 39"/>
            <p:cNvSpPr/>
            <p:nvPr/>
          </p:nvSpPr>
          <p:spPr>
            <a:xfrm>
              <a:off x="63500" y="63500"/>
              <a:ext cx="1249172" cy="1249172"/>
            </a:xfrm>
            <a:custGeom>
              <a:avLst/>
              <a:gdLst/>
              <a:ahLst/>
              <a:cxnLst/>
              <a:rect l="l" t="t" r="r" b="b"/>
              <a:pathLst>
                <a:path w="1249172" h="1249172">
                  <a:moveTo>
                    <a:pt x="0" y="1249172"/>
                  </a:moveTo>
                  <a:lnTo>
                    <a:pt x="1249172" y="1249172"/>
                  </a:lnTo>
                  <a:lnTo>
                    <a:pt x="1249172" y="0"/>
                  </a:lnTo>
                  <a:lnTo>
                    <a:pt x="0" y="0"/>
                  </a:lnTo>
                  <a:close/>
                </a:path>
              </a:pathLst>
            </a:custGeom>
            <a:solidFill>
              <a:srgbClr val="F6A01A"/>
            </a:solidFill>
          </p:spPr>
          <p:txBody>
            <a:bodyPr/>
            <a:lstStyle/>
            <a:p>
              <a:endParaRPr lang="en-US"/>
            </a:p>
          </p:txBody>
        </p:sp>
        <p:sp>
          <p:nvSpPr>
            <p:cNvPr id="40" name="Freeform 40"/>
            <p:cNvSpPr/>
            <p:nvPr/>
          </p:nvSpPr>
          <p:spPr>
            <a:xfrm>
              <a:off x="1312672" y="1165352"/>
              <a:ext cx="12009628" cy="147320"/>
            </a:xfrm>
            <a:custGeom>
              <a:avLst/>
              <a:gdLst/>
              <a:ahLst/>
              <a:cxnLst/>
              <a:rect l="l" t="t" r="r" b="b"/>
              <a:pathLst>
                <a:path w="12009628" h="147320">
                  <a:moveTo>
                    <a:pt x="0" y="147320"/>
                  </a:moveTo>
                  <a:lnTo>
                    <a:pt x="12009628" y="147320"/>
                  </a:lnTo>
                  <a:lnTo>
                    <a:pt x="12009628" y="0"/>
                  </a:lnTo>
                  <a:lnTo>
                    <a:pt x="0" y="0"/>
                  </a:lnTo>
                  <a:close/>
                </a:path>
              </a:pathLst>
            </a:custGeom>
            <a:solidFill>
              <a:srgbClr val="F6A01A"/>
            </a:solidFill>
          </p:spPr>
          <p:txBody>
            <a:bodyPr/>
            <a:lstStyle/>
            <a:p>
              <a:endParaRPr lang="en-US"/>
            </a:p>
          </p:txBody>
        </p:sp>
        <p:sp>
          <p:nvSpPr>
            <p:cNvPr id="41" name="Freeform 41"/>
            <p:cNvSpPr/>
            <p:nvPr/>
          </p:nvSpPr>
          <p:spPr>
            <a:xfrm>
              <a:off x="322326" y="322326"/>
              <a:ext cx="731520" cy="731520"/>
            </a:xfrm>
            <a:custGeom>
              <a:avLst/>
              <a:gdLst/>
              <a:ahLst/>
              <a:cxnLst/>
              <a:rect l="l" t="t" r="r" b="b"/>
              <a:pathLst>
                <a:path w="731520" h="731520">
                  <a:moveTo>
                    <a:pt x="335280" y="91440"/>
                  </a:moveTo>
                  <a:lnTo>
                    <a:pt x="335280" y="335280"/>
                  </a:lnTo>
                  <a:lnTo>
                    <a:pt x="0" y="335280"/>
                  </a:lnTo>
                  <a:lnTo>
                    <a:pt x="0" y="91440"/>
                  </a:lnTo>
                  <a:cubicBezTo>
                    <a:pt x="0" y="41148"/>
                    <a:pt x="41148" y="0"/>
                    <a:pt x="91440" y="0"/>
                  </a:cubicBezTo>
                  <a:lnTo>
                    <a:pt x="243840" y="0"/>
                  </a:lnTo>
                  <a:cubicBezTo>
                    <a:pt x="294132" y="0"/>
                    <a:pt x="335280" y="41148"/>
                    <a:pt x="335280" y="91440"/>
                  </a:cubicBezTo>
                  <a:moveTo>
                    <a:pt x="640080" y="396240"/>
                  </a:moveTo>
                  <a:lnTo>
                    <a:pt x="487680" y="396240"/>
                  </a:lnTo>
                  <a:cubicBezTo>
                    <a:pt x="437388" y="396240"/>
                    <a:pt x="396240" y="437388"/>
                    <a:pt x="396240" y="487680"/>
                  </a:cubicBezTo>
                  <a:lnTo>
                    <a:pt x="396240" y="731520"/>
                  </a:lnTo>
                  <a:lnTo>
                    <a:pt x="731520" y="731520"/>
                  </a:lnTo>
                  <a:lnTo>
                    <a:pt x="731520" y="487680"/>
                  </a:lnTo>
                  <a:cubicBezTo>
                    <a:pt x="731520" y="437388"/>
                    <a:pt x="690372" y="396240"/>
                    <a:pt x="640080" y="396240"/>
                  </a:cubicBezTo>
                  <a:moveTo>
                    <a:pt x="514477" y="295910"/>
                  </a:moveTo>
                  <a:lnTo>
                    <a:pt x="557403" y="252984"/>
                  </a:lnTo>
                  <a:lnTo>
                    <a:pt x="487553" y="183134"/>
                  </a:lnTo>
                  <a:lnTo>
                    <a:pt x="578993" y="183134"/>
                  </a:lnTo>
                  <a:cubicBezTo>
                    <a:pt x="612521" y="183134"/>
                    <a:pt x="639953" y="210566"/>
                    <a:pt x="639953" y="244094"/>
                  </a:cubicBezTo>
                  <a:lnTo>
                    <a:pt x="639953" y="335534"/>
                  </a:lnTo>
                  <a:lnTo>
                    <a:pt x="700913" y="335534"/>
                  </a:lnTo>
                  <a:lnTo>
                    <a:pt x="700913" y="244094"/>
                  </a:lnTo>
                  <a:cubicBezTo>
                    <a:pt x="700913" y="176784"/>
                    <a:pt x="646303" y="122174"/>
                    <a:pt x="578993" y="122174"/>
                  </a:cubicBezTo>
                  <a:lnTo>
                    <a:pt x="487553" y="122174"/>
                  </a:lnTo>
                  <a:lnTo>
                    <a:pt x="557403" y="52324"/>
                  </a:lnTo>
                  <a:lnTo>
                    <a:pt x="514477" y="9398"/>
                  </a:lnTo>
                  <a:lnTo>
                    <a:pt x="414147" y="109728"/>
                  </a:lnTo>
                  <a:cubicBezTo>
                    <a:pt x="390398" y="133477"/>
                    <a:pt x="390398" y="172212"/>
                    <a:pt x="414147" y="195961"/>
                  </a:cubicBezTo>
                  <a:lnTo>
                    <a:pt x="514477" y="296291"/>
                  </a:lnTo>
                  <a:close/>
                  <a:moveTo>
                    <a:pt x="217043" y="435610"/>
                  </a:moveTo>
                  <a:lnTo>
                    <a:pt x="174117" y="478536"/>
                  </a:lnTo>
                  <a:lnTo>
                    <a:pt x="243967" y="548386"/>
                  </a:lnTo>
                  <a:lnTo>
                    <a:pt x="152527" y="548386"/>
                  </a:lnTo>
                  <a:cubicBezTo>
                    <a:pt x="118999" y="548386"/>
                    <a:pt x="91567" y="520954"/>
                    <a:pt x="91567" y="487426"/>
                  </a:cubicBezTo>
                  <a:lnTo>
                    <a:pt x="91567" y="395986"/>
                  </a:lnTo>
                  <a:lnTo>
                    <a:pt x="30607" y="395986"/>
                  </a:lnTo>
                  <a:lnTo>
                    <a:pt x="30607" y="487426"/>
                  </a:lnTo>
                  <a:cubicBezTo>
                    <a:pt x="30607" y="554736"/>
                    <a:pt x="85217" y="609346"/>
                    <a:pt x="152527" y="609346"/>
                  </a:cubicBezTo>
                  <a:lnTo>
                    <a:pt x="243967" y="609346"/>
                  </a:lnTo>
                  <a:lnTo>
                    <a:pt x="174117" y="679196"/>
                  </a:lnTo>
                  <a:lnTo>
                    <a:pt x="217043" y="722122"/>
                  </a:lnTo>
                  <a:lnTo>
                    <a:pt x="317373" y="621792"/>
                  </a:lnTo>
                  <a:cubicBezTo>
                    <a:pt x="341122" y="598043"/>
                    <a:pt x="341122" y="559308"/>
                    <a:pt x="317373" y="535559"/>
                  </a:cubicBezTo>
                  <a:lnTo>
                    <a:pt x="217043" y="435229"/>
                  </a:lnTo>
                  <a:close/>
                </a:path>
              </a:pathLst>
            </a:custGeom>
            <a:solidFill>
              <a:srgbClr val="FFFFFF"/>
            </a:solidFill>
          </p:spPr>
          <p:txBody>
            <a:bodyPr/>
            <a:lstStyle/>
            <a:p>
              <a:endParaRPr lang="en-US"/>
            </a:p>
          </p:txBody>
        </p:sp>
      </p:grpSp>
      <p:grpSp>
        <p:nvGrpSpPr>
          <p:cNvPr id="42" name="Group 42"/>
          <p:cNvGrpSpPr>
            <a:grpSpLocks noChangeAspect="1"/>
          </p:cNvGrpSpPr>
          <p:nvPr/>
        </p:nvGrpSpPr>
        <p:grpSpPr>
          <a:xfrm>
            <a:off x="13982176" y="3798510"/>
            <a:ext cx="3448574" cy="1001994"/>
            <a:chOff x="0" y="0"/>
            <a:chExt cx="2758859" cy="801599"/>
          </a:xfrm>
        </p:grpSpPr>
        <p:sp>
          <p:nvSpPr>
            <p:cNvPr id="43" name="Freeform 43"/>
            <p:cNvSpPr/>
            <p:nvPr/>
          </p:nvSpPr>
          <p:spPr>
            <a:xfrm>
              <a:off x="0" y="0"/>
              <a:ext cx="2758821" cy="801624"/>
            </a:xfrm>
            <a:custGeom>
              <a:avLst/>
              <a:gdLst/>
              <a:ahLst/>
              <a:cxnLst/>
              <a:rect l="l" t="t" r="r" b="b"/>
              <a:pathLst>
                <a:path w="2758821" h="801624">
                  <a:moveTo>
                    <a:pt x="10922" y="779653"/>
                  </a:moveTo>
                  <a:lnTo>
                    <a:pt x="2747899" y="779653"/>
                  </a:lnTo>
                  <a:lnTo>
                    <a:pt x="2747899" y="790575"/>
                  </a:lnTo>
                  <a:lnTo>
                    <a:pt x="2736977" y="790575"/>
                  </a:lnTo>
                  <a:lnTo>
                    <a:pt x="2736977" y="10922"/>
                  </a:lnTo>
                  <a:lnTo>
                    <a:pt x="2747899" y="10922"/>
                  </a:lnTo>
                  <a:lnTo>
                    <a:pt x="2747899" y="21844"/>
                  </a:lnTo>
                  <a:lnTo>
                    <a:pt x="10922" y="21844"/>
                  </a:lnTo>
                  <a:lnTo>
                    <a:pt x="10922" y="10922"/>
                  </a:lnTo>
                  <a:lnTo>
                    <a:pt x="21844" y="10922"/>
                  </a:lnTo>
                  <a:lnTo>
                    <a:pt x="21844" y="790702"/>
                  </a:lnTo>
                  <a:lnTo>
                    <a:pt x="10922" y="790702"/>
                  </a:lnTo>
                  <a:lnTo>
                    <a:pt x="10922" y="779780"/>
                  </a:lnTo>
                  <a:moveTo>
                    <a:pt x="10922" y="801624"/>
                  </a:moveTo>
                  <a:lnTo>
                    <a:pt x="0" y="801624"/>
                  </a:lnTo>
                  <a:lnTo>
                    <a:pt x="0" y="790702"/>
                  </a:lnTo>
                  <a:lnTo>
                    <a:pt x="0" y="10922"/>
                  </a:lnTo>
                  <a:lnTo>
                    <a:pt x="0" y="0"/>
                  </a:lnTo>
                  <a:lnTo>
                    <a:pt x="10922" y="0"/>
                  </a:lnTo>
                  <a:lnTo>
                    <a:pt x="2747899" y="0"/>
                  </a:lnTo>
                  <a:lnTo>
                    <a:pt x="2758821" y="0"/>
                  </a:lnTo>
                  <a:lnTo>
                    <a:pt x="2758821" y="10922"/>
                  </a:lnTo>
                  <a:lnTo>
                    <a:pt x="2758821" y="790702"/>
                  </a:lnTo>
                  <a:lnTo>
                    <a:pt x="2758821" y="801624"/>
                  </a:lnTo>
                  <a:lnTo>
                    <a:pt x="2747899" y="801624"/>
                  </a:lnTo>
                  <a:lnTo>
                    <a:pt x="10922" y="801624"/>
                  </a:lnTo>
                  <a:close/>
                </a:path>
              </a:pathLst>
            </a:custGeom>
            <a:solidFill>
              <a:srgbClr val="00446A"/>
            </a:solidFill>
          </p:spPr>
          <p:txBody>
            <a:bodyPr/>
            <a:lstStyle/>
            <a:p>
              <a:endParaRPr lang="en-US"/>
            </a:p>
          </p:txBody>
        </p:sp>
      </p:grpSp>
      <p:grpSp>
        <p:nvGrpSpPr>
          <p:cNvPr id="44" name="Group 44"/>
          <p:cNvGrpSpPr>
            <a:grpSpLocks noChangeAspect="1"/>
          </p:cNvGrpSpPr>
          <p:nvPr/>
        </p:nvGrpSpPr>
        <p:grpSpPr>
          <a:xfrm>
            <a:off x="13982176" y="5012865"/>
            <a:ext cx="3448574" cy="754344"/>
            <a:chOff x="0" y="0"/>
            <a:chExt cx="2758859" cy="603479"/>
          </a:xfrm>
        </p:grpSpPr>
        <p:sp>
          <p:nvSpPr>
            <p:cNvPr id="45" name="Freeform 45"/>
            <p:cNvSpPr/>
            <p:nvPr/>
          </p:nvSpPr>
          <p:spPr>
            <a:xfrm>
              <a:off x="0" y="0"/>
              <a:ext cx="2758821" cy="603504"/>
            </a:xfrm>
            <a:custGeom>
              <a:avLst/>
              <a:gdLst/>
              <a:ahLst/>
              <a:cxnLst/>
              <a:rect l="l" t="t" r="r" b="b"/>
              <a:pathLst>
                <a:path w="2758821" h="603504">
                  <a:moveTo>
                    <a:pt x="10922" y="581533"/>
                  </a:moveTo>
                  <a:lnTo>
                    <a:pt x="2747899" y="581533"/>
                  </a:lnTo>
                  <a:lnTo>
                    <a:pt x="2747899" y="592455"/>
                  </a:lnTo>
                  <a:lnTo>
                    <a:pt x="2736977" y="592455"/>
                  </a:lnTo>
                  <a:lnTo>
                    <a:pt x="2736977" y="10922"/>
                  </a:lnTo>
                  <a:lnTo>
                    <a:pt x="2747899" y="10922"/>
                  </a:lnTo>
                  <a:lnTo>
                    <a:pt x="2747899" y="21844"/>
                  </a:lnTo>
                  <a:lnTo>
                    <a:pt x="10922" y="21844"/>
                  </a:lnTo>
                  <a:lnTo>
                    <a:pt x="10922" y="10922"/>
                  </a:lnTo>
                  <a:lnTo>
                    <a:pt x="21844" y="10922"/>
                  </a:lnTo>
                  <a:lnTo>
                    <a:pt x="21844" y="592582"/>
                  </a:lnTo>
                  <a:lnTo>
                    <a:pt x="10922" y="592582"/>
                  </a:lnTo>
                  <a:lnTo>
                    <a:pt x="10922" y="581660"/>
                  </a:lnTo>
                  <a:moveTo>
                    <a:pt x="10922" y="603504"/>
                  </a:moveTo>
                  <a:lnTo>
                    <a:pt x="0" y="603504"/>
                  </a:lnTo>
                  <a:lnTo>
                    <a:pt x="0" y="592582"/>
                  </a:lnTo>
                  <a:lnTo>
                    <a:pt x="0" y="10922"/>
                  </a:lnTo>
                  <a:lnTo>
                    <a:pt x="0" y="0"/>
                  </a:lnTo>
                  <a:lnTo>
                    <a:pt x="10922" y="0"/>
                  </a:lnTo>
                  <a:lnTo>
                    <a:pt x="2747899" y="0"/>
                  </a:lnTo>
                  <a:lnTo>
                    <a:pt x="2758821" y="0"/>
                  </a:lnTo>
                  <a:lnTo>
                    <a:pt x="2758821" y="10922"/>
                  </a:lnTo>
                  <a:lnTo>
                    <a:pt x="2758821" y="592582"/>
                  </a:lnTo>
                  <a:lnTo>
                    <a:pt x="2758821" y="603504"/>
                  </a:lnTo>
                  <a:lnTo>
                    <a:pt x="2747899" y="603504"/>
                  </a:lnTo>
                  <a:lnTo>
                    <a:pt x="10922" y="603504"/>
                  </a:lnTo>
                  <a:close/>
                </a:path>
              </a:pathLst>
            </a:custGeom>
            <a:solidFill>
              <a:srgbClr val="00446A"/>
            </a:solidFill>
          </p:spPr>
          <p:txBody>
            <a:bodyPr/>
            <a:lstStyle/>
            <a:p>
              <a:endParaRPr lang="en-US"/>
            </a:p>
          </p:txBody>
        </p:sp>
      </p:grpSp>
      <p:grpSp>
        <p:nvGrpSpPr>
          <p:cNvPr id="46" name="Group 46"/>
          <p:cNvGrpSpPr>
            <a:grpSpLocks noChangeAspect="1"/>
          </p:cNvGrpSpPr>
          <p:nvPr/>
        </p:nvGrpSpPr>
        <p:grpSpPr>
          <a:xfrm>
            <a:off x="13982176" y="6000929"/>
            <a:ext cx="3448574" cy="1249644"/>
            <a:chOff x="0" y="0"/>
            <a:chExt cx="2758859" cy="999719"/>
          </a:xfrm>
        </p:grpSpPr>
        <p:sp>
          <p:nvSpPr>
            <p:cNvPr id="47" name="Freeform 47"/>
            <p:cNvSpPr/>
            <p:nvPr/>
          </p:nvSpPr>
          <p:spPr>
            <a:xfrm>
              <a:off x="0" y="0"/>
              <a:ext cx="2758821" cy="999744"/>
            </a:xfrm>
            <a:custGeom>
              <a:avLst/>
              <a:gdLst/>
              <a:ahLst/>
              <a:cxnLst/>
              <a:rect l="l" t="t" r="r" b="b"/>
              <a:pathLst>
                <a:path w="2758821" h="999744">
                  <a:moveTo>
                    <a:pt x="10922" y="977773"/>
                  </a:moveTo>
                  <a:lnTo>
                    <a:pt x="2747899" y="977773"/>
                  </a:lnTo>
                  <a:lnTo>
                    <a:pt x="2747899" y="988695"/>
                  </a:lnTo>
                  <a:lnTo>
                    <a:pt x="2736977" y="988695"/>
                  </a:lnTo>
                  <a:lnTo>
                    <a:pt x="2736977" y="10922"/>
                  </a:lnTo>
                  <a:lnTo>
                    <a:pt x="2747899" y="10922"/>
                  </a:lnTo>
                  <a:lnTo>
                    <a:pt x="2747899" y="21844"/>
                  </a:lnTo>
                  <a:lnTo>
                    <a:pt x="10922" y="21844"/>
                  </a:lnTo>
                  <a:lnTo>
                    <a:pt x="10922" y="10922"/>
                  </a:lnTo>
                  <a:lnTo>
                    <a:pt x="21844" y="10922"/>
                  </a:lnTo>
                  <a:lnTo>
                    <a:pt x="21844" y="988822"/>
                  </a:lnTo>
                  <a:lnTo>
                    <a:pt x="10922" y="988822"/>
                  </a:lnTo>
                  <a:lnTo>
                    <a:pt x="10922" y="977900"/>
                  </a:lnTo>
                  <a:moveTo>
                    <a:pt x="10922" y="999744"/>
                  </a:moveTo>
                  <a:lnTo>
                    <a:pt x="0" y="999744"/>
                  </a:lnTo>
                  <a:lnTo>
                    <a:pt x="0" y="988822"/>
                  </a:lnTo>
                  <a:lnTo>
                    <a:pt x="0" y="10922"/>
                  </a:lnTo>
                  <a:lnTo>
                    <a:pt x="0" y="0"/>
                  </a:lnTo>
                  <a:lnTo>
                    <a:pt x="10922" y="0"/>
                  </a:lnTo>
                  <a:lnTo>
                    <a:pt x="2747899" y="0"/>
                  </a:lnTo>
                  <a:lnTo>
                    <a:pt x="2758821" y="0"/>
                  </a:lnTo>
                  <a:lnTo>
                    <a:pt x="2758821" y="10922"/>
                  </a:lnTo>
                  <a:lnTo>
                    <a:pt x="2758821" y="988822"/>
                  </a:lnTo>
                  <a:lnTo>
                    <a:pt x="2758821" y="999744"/>
                  </a:lnTo>
                  <a:lnTo>
                    <a:pt x="2747899" y="999744"/>
                  </a:lnTo>
                  <a:lnTo>
                    <a:pt x="10922" y="999744"/>
                  </a:lnTo>
                  <a:close/>
                </a:path>
              </a:pathLst>
            </a:custGeom>
            <a:solidFill>
              <a:srgbClr val="00446A"/>
            </a:solidFill>
          </p:spPr>
          <p:txBody>
            <a:bodyPr/>
            <a:lstStyle/>
            <a:p>
              <a:endParaRPr lang="en-US"/>
            </a:p>
          </p:txBody>
        </p:sp>
      </p:grpSp>
      <p:grpSp>
        <p:nvGrpSpPr>
          <p:cNvPr id="48" name="Group 48"/>
          <p:cNvGrpSpPr>
            <a:grpSpLocks noChangeAspect="1"/>
          </p:cNvGrpSpPr>
          <p:nvPr/>
        </p:nvGrpSpPr>
        <p:grpSpPr>
          <a:xfrm>
            <a:off x="13982176" y="2767774"/>
            <a:ext cx="3448574" cy="797040"/>
            <a:chOff x="0" y="0"/>
            <a:chExt cx="2758859" cy="637629"/>
          </a:xfrm>
        </p:grpSpPr>
        <p:sp>
          <p:nvSpPr>
            <p:cNvPr id="49" name="Freeform 49"/>
            <p:cNvSpPr/>
            <p:nvPr/>
          </p:nvSpPr>
          <p:spPr>
            <a:xfrm>
              <a:off x="0" y="0"/>
              <a:ext cx="2758821" cy="637667"/>
            </a:xfrm>
            <a:custGeom>
              <a:avLst/>
              <a:gdLst/>
              <a:ahLst/>
              <a:cxnLst/>
              <a:rect l="l" t="t" r="r" b="b"/>
              <a:pathLst>
                <a:path w="2758821" h="637667">
                  <a:moveTo>
                    <a:pt x="0" y="637667"/>
                  </a:moveTo>
                  <a:lnTo>
                    <a:pt x="2758821" y="637667"/>
                  </a:lnTo>
                  <a:lnTo>
                    <a:pt x="2758821" y="0"/>
                  </a:lnTo>
                  <a:lnTo>
                    <a:pt x="0" y="0"/>
                  </a:lnTo>
                  <a:close/>
                </a:path>
              </a:pathLst>
            </a:custGeom>
            <a:solidFill>
              <a:srgbClr val="00446A"/>
            </a:solidFill>
          </p:spPr>
          <p:txBody>
            <a:bodyPr/>
            <a:lstStyle/>
            <a:p>
              <a:endParaRPr lang="en-US"/>
            </a:p>
          </p:txBody>
        </p:sp>
      </p:grpSp>
      <p:sp>
        <p:nvSpPr>
          <p:cNvPr id="50" name="TextBox 50"/>
          <p:cNvSpPr txBox="1"/>
          <p:nvPr/>
        </p:nvSpPr>
        <p:spPr>
          <a:xfrm>
            <a:off x="2651129" y="1489722"/>
            <a:ext cx="9968234" cy="918901"/>
          </a:xfrm>
          <a:prstGeom prst="rect">
            <a:avLst/>
          </a:prstGeom>
        </p:spPr>
        <p:txBody>
          <a:bodyPr lIns="0" tIns="0" rIns="0" bIns="0" rtlCol="0" anchor="t">
            <a:spAutoFit/>
          </a:bodyPr>
          <a:lstStyle/>
          <a:p>
            <a:pPr algn="l">
              <a:lnSpc>
                <a:spcPts val="4678"/>
              </a:lnSpc>
            </a:pPr>
            <a:r>
              <a:rPr lang="en-US" sz="9356" b="1" spc="93">
                <a:solidFill>
                  <a:srgbClr val="00446A"/>
                </a:solidFill>
                <a:latin typeface="Myriad Ultra-Bold"/>
                <a:ea typeface="Myriad Ultra-Bold"/>
                <a:cs typeface="Myriad Ultra-Bold"/>
                <a:sym typeface="Myriad Ultra-Bold"/>
              </a:rPr>
              <a:t>Theory of Change</a:t>
            </a:r>
          </a:p>
        </p:txBody>
      </p:sp>
      <p:sp>
        <p:nvSpPr>
          <p:cNvPr id="51" name="TextBox 51"/>
          <p:cNvSpPr txBox="1"/>
          <p:nvPr/>
        </p:nvSpPr>
        <p:spPr>
          <a:xfrm>
            <a:off x="3837587" y="2592776"/>
            <a:ext cx="1170908" cy="829473"/>
          </a:xfrm>
          <a:prstGeom prst="rect">
            <a:avLst/>
          </a:prstGeom>
        </p:spPr>
        <p:txBody>
          <a:bodyPr lIns="0" tIns="0" rIns="0" bIns="0" rtlCol="0" anchor="t">
            <a:spAutoFit/>
          </a:bodyPr>
          <a:lstStyle/>
          <a:p>
            <a:pPr algn="l">
              <a:lnSpc>
                <a:spcPts val="7187"/>
              </a:lnSpc>
            </a:pPr>
            <a:r>
              <a:rPr lang="en-US" sz="2874" b="1">
                <a:solidFill>
                  <a:srgbClr val="FFFFFF"/>
                </a:solidFill>
                <a:latin typeface="Myriad Ultra-Bold"/>
                <a:ea typeface="Myriad Ultra-Bold"/>
                <a:cs typeface="Myriad Ultra-Bold"/>
                <a:sym typeface="Myriad Ultra-Bold"/>
              </a:rPr>
              <a:t>Inputs </a:t>
            </a:r>
          </a:p>
        </p:txBody>
      </p:sp>
      <p:sp>
        <p:nvSpPr>
          <p:cNvPr id="52" name="TextBox 52"/>
          <p:cNvSpPr txBox="1"/>
          <p:nvPr/>
        </p:nvSpPr>
        <p:spPr>
          <a:xfrm>
            <a:off x="7365230" y="2592776"/>
            <a:ext cx="1679650" cy="829473"/>
          </a:xfrm>
          <a:prstGeom prst="rect">
            <a:avLst/>
          </a:prstGeom>
        </p:spPr>
        <p:txBody>
          <a:bodyPr lIns="0" tIns="0" rIns="0" bIns="0" rtlCol="0" anchor="t">
            <a:spAutoFit/>
          </a:bodyPr>
          <a:lstStyle/>
          <a:p>
            <a:pPr algn="l">
              <a:lnSpc>
                <a:spcPts val="7187"/>
              </a:lnSpc>
            </a:pPr>
            <a:r>
              <a:rPr lang="en-US" sz="2874" b="1">
                <a:solidFill>
                  <a:srgbClr val="FFFFFF"/>
                </a:solidFill>
                <a:latin typeface="Myriad Ultra-Bold"/>
                <a:ea typeface="Myriad Ultra-Bold"/>
                <a:cs typeface="Myriad Ultra-Bold"/>
                <a:sym typeface="Myriad Ultra-Bold"/>
              </a:rPr>
              <a:t>Activities </a:t>
            </a:r>
          </a:p>
        </p:txBody>
      </p:sp>
      <p:sp>
        <p:nvSpPr>
          <p:cNvPr id="53" name="TextBox 53"/>
          <p:cNvSpPr txBox="1"/>
          <p:nvPr/>
        </p:nvSpPr>
        <p:spPr>
          <a:xfrm>
            <a:off x="11243203" y="2592776"/>
            <a:ext cx="1399961" cy="829473"/>
          </a:xfrm>
          <a:prstGeom prst="rect">
            <a:avLst/>
          </a:prstGeom>
        </p:spPr>
        <p:txBody>
          <a:bodyPr lIns="0" tIns="0" rIns="0" bIns="0" rtlCol="0" anchor="t">
            <a:spAutoFit/>
          </a:bodyPr>
          <a:lstStyle/>
          <a:p>
            <a:pPr algn="l">
              <a:lnSpc>
                <a:spcPts val="7187"/>
              </a:lnSpc>
            </a:pPr>
            <a:r>
              <a:rPr lang="en-US" sz="2874" b="1">
                <a:solidFill>
                  <a:srgbClr val="FFFFFF"/>
                </a:solidFill>
                <a:latin typeface="Myriad Ultra-Bold"/>
                <a:ea typeface="Myriad Ultra-Bold"/>
                <a:cs typeface="Myriad Ultra-Bold"/>
                <a:sym typeface="Myriad Ultra-Bold"/>
              </a:rPr>
              <a:t>Outputs</a:t>
            </a:r>
          </a:p>
        </p:txBody>
      </p:sp>
      <p:sp>
        <p:nvSpPr>
          <p:cNvPr id="54" name="TextBox 54"/>
          <p:cNvSpPr txBox="1"/>
          <p:nvPr/>
        </p:nvSpPr>
        <p:spPr>
          <a:xfrm>
            <a:off x="14866680" y="2888051"/>
            <a:ext cx="1713167" cy="534198"/>
          </a:xfrm>
          <a:prstGeom prst="rect">
            <a:avLst/>
          </a:prstGeom>
        </p:spPr>
        <p:txBody>
          <a:bodyPr lIns="0" tIns="0" rIns="0" bIns="0" rtlCol="0" anchor="t">
            <a:spAutoFit/>
          </a:bodyPr>
          <a:lstStyle/>
          <a:p>
            <a:pPr algn="l">
              <a:lnSpc>
                <a:spcPts val="4024"/>
              </a:lnSpc>
            </a:pPr>
            <a:r>
              <a:rPr lang="en-US" sz="2874" b="1">
                <a:solidFill>
                  <a:srgbClr val="FFFFFF"/>
                </a:solidFill>
                <a:latin typeface="Myriad Ultra-Bold"/>
                <a:ea typeface="Myriad Ultra-Bold"/>
                <a:cs typeface="Myriad Ultra-Bold"/>
                <a:sym typeface="Myriad Ultra-Bold"/>
              </a:rPr>
              <a:t>Outcomes</a:t>
            </a:r>
          </a:p>
        </p:txBody>
      </p:sp>
      <p:sp>
        <p:nvSpPr>
          <p:cNvPr id="55" name="TextBox 55"/>
          <p:cNvSpPr txBox="1"/>
          <p:nvPr/>
        </p:nvSpPr>
        <p:spPr>
          <a:xfrm>
            <a:off x="3012222" y="3930420"/>
            <a:ext cx="2780931" cy="5135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Social Determinants of Health/ Cycle of Poverty</a:t>
            </a:r>
          </a:p>
        </p:txBody>
      </p:sp>
      <p:sp>
        <p:nvSpPr>
          <p:cNvPr id="56" name="TextBox 56"/>
          <p:cNvSpPr txBox="1"/>
          <p:nvPr/>
        </p:nvSpPr>
        <p:spPr>
          <a:xfrm>
            <a:off x="2971574" y="4918472"/>
            <a:ext cx="2907423" cy="76120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Most nonprofits are doing work addressing the same root causes of inequity </a:t>
            </a:r>
          </a:p>
        </p:txBody>
      </p:sp>
      <p:sp>
        <p:nvSpPr>
          <p:cNvPr id="57" name="TextBox 57"/>
          <p:cNvSpPr txBox="1"/>
          <p:nvPr/>
        </p:nvSpPr>
        <p:spPr>
          <a:xfrm>
            <a:off x="2924830" y="6154174"/>
            <a:ext cx="3002804" cy="5135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Nonprofits need flexible funding to deliver their services over </a:t>
            </a:r>
          </a:p>
        </p:txBody>
      </p:sp>
      <p:sp>
        <p:nvSpPr>
          <p:cNvPr id="58" name="TextBox 58"/>
          <p:cNvSpPr txBox="1"/>
          <p:nvPr/>
        </p:nvSpPr>
        <p:spPr>
          <a:xfrm>
            <a:off x="3768281" y="6649474"/>
            <a:ext cx="1238571" cy="265902"/>
          </a:xfrm>
          <a:prstGeom prst="rect">
            <a:avLst/>
          </a:prstGeom>
        </p:spPr>
        <p:txBody>
          <a:bodyPr lIns="0" tIns="0" rIns="0" bIns="0" rtlCol="0" anchor="t">
            <a:spAutoFit/>
          </a:bodyPr>
          <a:lstStyle/>
          <a:p>
            <a:pPr algn="l">
              <a:lnSpc>
                <a:spcPts val="1950"/>
              </a:lnSpc>
            </a:pPr>
            <a:r>
              <a:rPr lang="en-US" sz="1625" b="1">
                <a:solidFill>
                  <a:srgbClr val="00446A"/>
                </a:solidFill>
                <a:latin typeface="Myriad Semi-Bold"/>
                <a:ea typeface="Myriad Semi-Bold"/>
                <a:cs typeface="Myriad Semi-Bold"/>
                <a:sym typeface="Myriad Semi-Bold"/>
              </a:rPr>
              <a:t>the long term</a:t>
            </a:r>
          </a:p>
        </p:txBody>
      </p:sp>
      <p:sp>
        <p:nvSpPr>
          <p:cNvPr id="59" name="TextBox 59"/>
          <p:cNvSpPr txBox="1"/>
          <p:nvPr/>
        </p:nvSpPr>
        <p:spPr>
          <a:xfrm>
            <a:off x="7231606" y="6649474"/>
            <a:ext cx="1922074" cy="265902"/>
          </a:xfrm>
          <a:prstGeom prst="rect">
            <a:avLst/>
          </a:prstGeom>
        </p:spPr>
        <p:txBody>
          <a:bodyPr lIns="0" tIns="0" rIns="0" bIns="0" rtlCol="0" anchor="t">
            <a:spAutoFit/>
          </a:bodyPr>
          <a:lstStyle/>
          <a:p>
            <a:pPr algn="l">
              <a:lnSpc>
                <a:spcPts val="1950"/>
              </a:lnSpc>
            </a:pPr>
            <a:r>
              <a:rPr lang="en-US" sz="1625" b="1">
                <a:solidFill>
                  <a:srgbClr val="00446A"/>
                </a:solidFill>
                <a:latin typeface="Myriad Semi-Bold"/>
                <a:ea typeface="Myriad Semi-Bold"/>
                <a:cs typeface="Myriad Semi-Bold"/>
                <a:sym typeface="Myriad Semi-Bold"/>
              </a:rPr>
              <a:t>PBF offers all flexible </a:t>
            </a:r>
          </a:p>
        </p:txBody>
      </p:sp>
      <p:sp>
        <p:nvSpPr>
          <p:cNvPr id="60" name="TextBox 60"/>
          <p:cNvSpPr txBox="1"/>
          <p:nvPr/>
        </p:nvSpPr>
        <p:spPr>
          <a:xfrm>
            <a:off x="7419820" y="6897124"/>
            <a:ext cx="1494330" cy="265902"/>
          </a:xfrm>
          <a:prstGeom prst="rect">
            <a:avLst/>
          </a:prstGeom>
        </p:spPr>
        <p:txBody>
          <a:bodyPr lIns="0" tIns="0" rIns="0" bIns="0" rtlCol="0" anchor="t">
            <a:spAutoFit/>
          </a:bodyPr>
          <a:lstStyle/>
          <a:p>
            <a:pPr algn="l">
              <a:lnSpc>
                <a:spcPts val="1950"/>
              </a:lnSpc>
            </a:pPr>
            <a:r>
              <a:rPr lang="en-US" sz="1625" b="1" spc="3">
                <a:solidFill>
                  <a:srgbClr val="00446A"/>
                </a:solidFill>
                <a:latin typeface="Myriad Semi-Bold"/>
                <a:ea typeface="Myriad Semi-Bold"/>
                <a:cs typeface="Myriad Semi-Bold"/>
                <a:sym typeface="Myriad Semi-Bold"/>
              </a:rPr>
              <a:t>funding support</a:t>
            </a:r>
          </a:p>
        </p:txBody>
      </p:sp>
      <p:sp>
        <p:nvSpPr>
          <p:cNvPr id="61" name="TextBox 61"/>
          <p:cNvSpPr txBox="1"/>
          <p:nvPr/>
        </p:nvSpPr>
        <p:spPr>
          <a:xfrm>
            <a:off x="6859405" y="3930420"/>
            <a:ext cx="2681549" cy="761202"/>
          </a:xfrm>
          <a:prstGeom prst="rect">
            <a:avLst/>
          </a:prstGeom>
        </p:spPr>
        <p:txBody>
          <a:bodyPr lIns="0" tIns="0" rIns="0" bIns="0" rtlCol="0" anchor="t">
            <a:spAutoFit/>
          </a:bodyPr>
          <a:lstStyle/>
          <a:p>
            <a:pPr algn="ctr">
              <a:lnSpc>
                <a:spcPts val="1950"/>
              </a:lnSpc>
            </a:pPr>
            <a:r>
              <a:rPr lang="en-US" sz="1625" b="1" dirty="0">
                <a:solidFill>
                  <a:srgbClr val="00446A"/>
                </a:solidFill>
                <a:latin typeface="Myriad Semi-Bold"/>
                <a:ea typeface="Myriad Semi-Bold"/>
                <a:cs typeface="Myriad Semi-Bold"/>
                <a:sym typeface="Myriad Semi-Bold"/>
              </a:rPr>
              <a:t>PBF narrows its focus to have more direct impact on Social Determinants of Health/ </a:t>
            </a:r>
          </a:p>
        </p:txBody>
      </p:sp>
      <p:sp>
        <p:nvSpPr>
          <p:cNvPr id="62" name="TextBox 62"/>
          <p:cNvSpPr txBox="1"/>
          <p:nvPr/>
        </p:nvSpPr>
        <p:spPr>
          <a:xfrm>
            <a:off x="7439942" y="4673370"/>
            <a:ext cx="1453503" cy="265902"/>
          </a:xfrm>
          <a:prstGeom prst="rect">
            <a:avLst/>
          </a:prstGeom>
        </p:spPr>
        <p:txBody>
          <a:bodyPr lIns="0" tIns="0" rIns="0" bIns="0" rtlCol="0" anchor="t">
            <a:spAutoFit/>
          </a:bodyPr>
          <a:lstStyle/>
          <a:p>
            <a:pPr algn="l">
              <a:lnSpc>
                <a:spcPts val="1950"/>
              </a:lnSpc>
            </a:pPr>
            <a:r>
              <a:rPr lang="en-US" sz="1625" b="1">
                <a:solidFill>
                  <a:srgbClr val="00446A"/>
                </a:solidFill>
                <a:latin typeface="Myriad Semi-Bold"/>
                <a:ea typeface="Myriad Semi-Bold"/>
                <a:cs typeface="Myriad Semi-Bold"/>
                <a:sym typeface="Myriad Semi-Bold"/>
              </a:rPr>
              <a:t>Cycle of Poverty</a:t>
            </a:r>
          </a:p>
        </p:txBody>
      </p:sp>
      <p:sp>
        <p:nvSpPr>
          <p:cNvPr id="63" name="TextBox 63"/>
          <p:cNvSpPr txBox="1"/>
          <p:nvPr/>
        </p:nvSpPr>
        <p:spPr>
          <a:xfrm>
            <a:off x="6785217" y="7608951"/>
            <a:ext cx="2789110" cy="294477"/>
          </a:xfrm>
          <a:prstGeom prst="rect">
            <a:avLst/>
          </a:prstGeom>
        </p:spPr>
        <p:txBody>
          <a:bodyPr lIns="0" tIns="0" rIns="0" bIns="0" rtlCol="0" anchor="t">
            <a:spAutoFit/>
          </a:bodyPr>
          <a:lstStyle/>
          <a:p>
            <a:pPr algn="l">
              <a:lnSpc>
                <a:spcPts val="2275"/>
              </a:lnSpc>
            </a:pPr>
            <a:r>
              <a:rPr lang="en-US" sz="1625" b="1">
                <a:solidFill>
                  <a:srgbClr val="00446A"/>
                </a:solidFill>
                <a:latin typeface="Myriad Semi-Bold"/>
                <a:ea typeface="Myriad Semi-Bold"/>
                <a:cs typeface="Myriad Semi-Bold"/>
                <a:sym typeface="Myriad Semi-Bold"/>
              </a:rPr>
              <a:t>PBF provides multi-year grants</a:t>
            </a:r>
          </a:p>
        </p:txBody>
      </p:sp>
      <p:sp>
        <p:nvSpPr>
          <p:cNvPr id="64" name="TextBox 64"/>
          <p:cNvSpPr txBox="1"/>
          <p:nvPr/>
        </p:nvSpPr>
        <p:spPr>
          <a:xfrm>
            <a:off x="6701230" y="8377928"/>
            <a:ext cx="3004042" cy="76120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Responsive Impact: listening to the needs of our community and adjusting over time as needs </a:t>
            </a:r>
          </a:p>
        </p:txBody>
      </p:sp>
      <p:sp>
        <p:nvSpPr>
          <p:cNvPr id="65" name="TextBox 65"/>
          <p:cNvSpPr txBox="1"/>
          <p:nvPr/>
        </p:nvSpPr>
        <p:spPr>
          <a:xfrm>
            <a:off x="6973431" y="9120878"/>
            <a:ext cx="2405396" cy="265902"/>
          </a:xfrm>
          <a:prstGeom prst="rect">
            <a:avLst/>
          </a:prstGeom>
        </p:spPr>
        <p:txBody>
          <a:bodyPr lIns="0" tIns="0" rIns="0" bIns="0" rtlCol="0" anchor="t">
            <a:spAutoFit/>
          </a:bodyPr>
          <a:lstStyle/>
          <a:p>
            <a:pPr algn="l">
              <a:lnSpc>
                <a:spcPts val="1950"/>
              </a:lnSpc>
            </a:pPr>
            <a:r>
              <a:rPr lang="en-US" sz="1625" b="1">
                <a:solidFill>
                  <a:srgbClr val="00446A"/>
                </a:solidFill>
                <a:latin typeface="Myriad Semi-Bold"/>
                <a:ea typeface="Myriad Semi-Bold"/>
                <a:cs typeface="Myriad Semi-Bold"/>
                <a:sym typeface="Myriad Semi-Bold"/>
              </a:rPr>
              <a:t>change or new needs arise</a:t>
            </a:r>
          </a:p>
        </p:txBody>
      </p:sp>
      <p:sp>
        <p:nvSpPr>
          <p:cNvPr id="66" name="TextBox 66"/>
          <p:cNvSpPr txBox="1"/>
          <p:nvPr/>
        </p:nvSpPr>
        <p:spPr>
          <a:xfrm>
            <a:off x="6623018" y="5413772"/>
            <a:ext cx="3163574" cy="5135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PBF uses economic self-sufficiency and Social Determinants of health </a:t>
            </a:r>
          </a:p>
        </p:txBody>
      </p:sp>
      <p:sp>
        <p:nvSpPr>
          <p:cNvPr id="67" name="TextBox 67"/>
          <p:cNvSpPr txBox="1"/>
          <p:nvPr/>
        </p:nvSpPr>
        <p:spPr>
          <a:xfrm>
            <a:off x="7257419" y="5909072"/>
            <a:ext cx="1825859" cy="265902"/>
          </a:xfrm>
          <a:prstGeom prst="rect">
            <a:avLst/>
          </a:prstGeom>
        </p:spPr>
        <p:txBody>
          <a:bodyPr lIns="0" tIns="0" rIns="0" bIns="0" rtlCol="0" anchor="t">
            <a:spAutoFit/>
          </a:bodyPr>
          <a:lstStyle/>
          <a:p>
            <a:pPr algn="l">
              <a:lnSpc>
                <a:spcPts val="1950"/>
              </a:lnSpc>
            </a:pPr>
            <a:r>
              <a:rPr lang="en-US" sz="1625" b="1">
                <a:solidFill>
                  <a:srgbClr val="00446A"/>
                </a:solidFill>
                <a:latin typeface="Myriad Semi-Bold"/>
                <a:ea typeface="Myriad Semi-Bold"/>
                <a:cs typeface="Myriad Semi-Bold"/>
                <a:sym typeface="Myriad Semi-Bold"/>
              </a:rPr>
              <a:t>as filters for support</a:t>
            </a:r>
          </a:p>
        </p:txBody>
      </p:sp>
      <p:sp>
        <p:nvSpPr>
          <p:cNvPr id="68" name="TextBox 68"/>
          <p:cNvSpPr txBox="1"/>
          <p:nvPr/>
        </p:nvSpPr>
        <p:spPr>
          <a:xfrm>
            <a:off x="10616089" y="5661422"/>
            <a:ext cx="2722828" cy="5135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More targeted grant program and structure</a:t>
            </a:r>
          </a:p>
        </p:txBody>
      </p:sp>
      <p:sp>
        <p:nvSpPr>
          <p:cNvPr id="69" name="TextBox 69"/>
          <p:cNvSpPr txBox="1"/>
          <p:nvPr/>
        </p:nvSpPr>
        <p:spPr>
          <a:xfrm>
            <a:off x="10521470" y="3930420"/>
            <a:ext cx="2915626" cy="125650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The majority of applications received are aligned to funding priorities. Applications received are more aligned to funding priorities and impact goals</a:t>
            </a:r>
          </a:p>
        </p:txBody>
      </p:sp>
      <p:sp>
        <p:nvSpPr>
          <p:cNvPr id="70" name="TextBox 70"/>
          <p:cNvSpPr txBox="1"/>
          <p:nvPr/>
        </p:nvSpPr>
        <p:spPr>
          <a:xfrm>
            <a:off x="14258246" y="5144774"/>
            <a:ext cx="2997934" cy="5135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Increased alignment/connection with community needs</a:t>
            </a:r>
          </a:p>
        </p:txBody>
      </p:sp>
      <p:sp>
        <p:nvSpPr>
          <p:cNvPr id="71" name="TextBox 71"/>
          <p:cNvSpPr txBox="1"/>
          <p:nvPr/>
        </p:nvSpPr>
        <p:spPr>
          <a:xfrm>
            <a:off x="14179106" y="6132826"/>
            <a:ext cx="3159597" cy="100885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PBF’s investments help nonprofits move people toward economic self-sufficiencies / improved Social Determinants of Health</a:t>
            </a:r>
          </a:p>
        </p:txBody>
      </p:sp>
      <p:sp>
        <p:nvSpPr>
          <p:cNvPr id="72" name="TextBox 72"/>
          <p:cNvSpPr txBox="1"/>
          <p:nvPr/>
        </p:nvSpPr>
        <p:spPr>
          <a:xfrm>
            <a:off x="14167342" y="3930420"/>
            <a:ext cx="3183386" cy="761202"/>
          </a:xfrm>
          <a:prstGeom prst="rect">
            <a:avLst/>
          </a:prstGeom>
        </p:spPr>
        <p:txBody>
          <a:bodyPr lIns="0" tIns="0" rIns="0" bIns="0" rtlCol="0" anchor="t">
            <a:spAutoFit/>
          </a:bodyPr>
          <a:lstStyle/>
          <a:p>
            <a:pPr algn="ctr">
              <a:lnSpc>
                <a:spcPts val="1950"/>
              </a:lnSpc>
            </a:pPr>
            <a:r>
              <a:rPr lang="en-US" sz="1625" b="1">
                <a:solidFill>
                  <a:srgbClr val="00446A"/>
                </a:solidFill>
                <a:latin typeface="Myriad Semi-Bold"/>
                <a:ea typeface="Myriad Semi-Bold"/>
                <a:cs typeface="Myriad Semi-Bold"/>
                <a:sym typeface="Myriad Semi-Bold"/>
              </a:rPr>
              <a:t>Deeper impact in the communities PBF serves / strengthened relationship with communities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985"/>
            <a:ext cx="18288000" cy="3524250"/>
          </a:xfrm>
          <a:custGeom>
            <a:avLst/>
            <a:gdLst/>
            <a:ahLst/>
            <a:cxnLst/>
            <a:rect l="l" t="t" r="r" b="b"/>
            <a:pathLst>
              <a:path w="18288000" h="3524250">
                <a:moveTo>
                  <a:pt x="0" y="0"/>
                </a:moveTo>
                <a:lnTo>
                  <a:pt x="18288000" y="0"/>
                </a:lnTo>
                <a:lnTo>
                  <a:pt x="18288000" y="3524250"/>
                </a:lnTo>
                <a:lnTo>
                  <a:pt x="0" y="3524250"/>
                </a:lnTo>
                <a:lnTo>
                  <a:pt x="0" y="0"/>
                </a:lnTo>
                <a:close/>
              </a:path>
            </a:pathLst>
          </a:custGeom>
          <a:blipFill>
            <a:blip r:embed="rId3"/>
            <a:stretch>
              <a:fillRect t="-71184" b="-80643"/>
            </a:stretch>
          </a:blipFill>
        </p:spPr>
        <p:txBody>
          <a:bodyPr/>
          <a:lstStyle/>
          <a:p>
            <a:endParaRPr lang="en-US"/>
          </a:p>
        </p:txBody>
      </p:sp>
      <p:sp>
        <p:nvSpPr>
          <p:cNvPr id="3" name="Freeform 3"/>
          <p:cNvSpPr/>
          <p:nvPr/>
        </p:nvSpPr>
        <p:spPr>
          <a:xfrm>
            <a:off x="0" y="12991"/>
            <a:ext cx="18288000" cy="10261019"/>
          </a:xfrm>
          <a:custGeom>
            <a:avLst/>
            <a:gdLst/>
            <a:ahLst/>
            <a:cxnLst/>
            <a:rect l="l" t="t" r="r" b="b"/>
            <a:pathLst>
              <a:path w="18288000" h="10261019">
                <a:moveTo>
                  <a:pt x="0" y="0"/>
                </a:moveTo>
                <a:lnTo>
                  <a:pt x="18288000" y="0"/>
                </a:lnTo>
                <a:lnTo>
                  <a:pt x="18288000" y="10261019"/>
                </a:lnTo>
                <a:lnTo>
                  <a:pt x="0" y="10261019"/>
                </a:lnTo>
                <a:lnTo>
                  <a:pt x="0" y="0"/>
                </a:lnTo>
                <a:close/>
              </a:path>
            </a:pathLst>
          </a:custGeom>
          <a:blipFill>
            <a:blip r:embed="rId4"/>
            <a:stretch>
              <a:fillRect t="-58200" b="-47693"/>
            </a:stretch>
          </a:blipFill>
        </p:spPr>
        <p:txBody>
          <a:bodyPr/>
          <a:lstStyle/>
          <a:p>
            <a:endParaRPr lang="en-US"/>
          </a:p>
        </p:txBody>
      </p:sp>
      <p:sp>
        <p:nvSpPr>
          <p:cNvPr id="4" name="Freeform 4"/>
          <p:cNvSpPr/>
          <p:nvPr/>
        </p:nvSpPr>
        <p:spPr>
          <a:xfrm>
            <a:off x="0" y="3537235"/>
            <a:ext cx="18288000" cy="6797430"/>
          </a:xfrm>
          <a:custGeom>
            <a:avLst/>
            <a:gdLst/>
            <a:ahLst/>
            <a:cxnLst/>
            <a:rect l="l" t="t" r="r" b="b"/>
            <a:pathLst>
              <a:path w="18288000" h="6797430">
                <a:moveTo>
                  <a:pt x="0" y="0"/>
                </a:moveTo>
                <a:lnTo>
                  <a:pt x="18288000" y="0"/>
                </a:lnTo>
                <a:lnTo>
                  <a:pt x="18288000" y="6797430"/>
                </a:lnTo>
                <a:lnTo>
                  <a:pt x="0" y="6797430"/>
                </a:lnTo>
                <a:lnTo>
                  <a:pt x="0" y="0"/>
                </a:lnTo>
                <a:close/>
              </a:path>
            </a:pathLst>
          </a:custGeom>
          <a:blipFill>
            <a:blip r:embed="rId5"/>
            <a:stretch>
              <a:fillRect t="-82585" b="-71949"/>
            </a:stretch>
          </a:blipFill>
        </p:spPr>
        <p:txBody>
          <a:bodyPr/>
          <a:lstStyle/>
          <a:p>
            <a:endParaRPr lang="en-US"/>
          </a:p>
        </p:txBody>
      </p:sp>
      <p:grpSp>
        <p:nvGrpSpPr>
          <p:cNvPr id="5" name="Group 5"/>
          <p:cNvGrpSpPr>
            <a:grpSpLocks noChangeAspect="1"/>
          </p:cNvGrpSpPr>
          <p:nvPr/>
        </p:nvGrpSpPr>
        <p:grpSpPr>
          <a:xfrm>
            <a:off x="544673" y="853885"/>
            <a:ext cx="2103584" cy="2079815"/>
            <a:chOff x="0" y="0"/>
            <a:chExt cx="677723" cy="670065"/>
          </a:xfrm>
        </p:grpSpPr>
        <p:sp>
          <p:nvSpPr>
            <p:cNvPr id="6" name="Freeform 6"/>
            <p:cNvSpPr/>
            <p:nvPr/>
          </p:nvSpPr>
          <p:spPr>
            <a:xfrm>
              <a:off x="63500" y="293751"/>
              <a:ext cx="550799" cy="85598"/>
            </a:xfrm>
            <a:custGeom>
              <a:avLst/>
              <a:gdLst/>
              <a:ahLst/>
              <a:cxnLst/>
              <a:rect l="l" t="t" r="r" b="b"/>
              <a:pathLst>
                <a:path w="550799" h="85598">
                  <a:moveTo>
                    <a:pt x="24765" y="0"/>
                  </a:moveTo>
                  <a:lnTo>
                    <a:pt x="0" y="42799"/>
                  </a:lnTo>
                  <a:lnTo>
                    <a:pt x="24765" y="85598"/>
                  </a:lnTo>
                  <a:lnTo>
                    <a:pt x="526034" y="85598"/>
                  </a:lnTo>
                  <a:lnTo>
                    <a:pt x="550799" y="42799"/>
                  </a:lnTo>
                  <a:lnTo>
                    <a:pt x="526034" y="0"/>
                  </a:lnTo>
                  <a:close/>
                </a:path>
              </a:pathLst>
            </a:custGeom>
            <a:solidFill>
              <a:srgbClr val="F6A01A"/>
            </a:solidFill>
          </p:spPr>
          <p:txBody>
            <a:bodyPr/>
            <a:lstStyle/>
            <a:p>
              <a:endParaRPr lang="en-US"/>
            </a:p>
          </p:txBody>
        </p:sp>
        <p:sp>
          <p:nvSpPr>
            <p:cNvPr id="7" name="Freeform 7"/>
            <p:cNvSpPr/>
            <p:nvPr/>
          </p:nvSpPr>
          <p:spPr>
            <a:xfrm>
              <a:off x="116967" y="412750"/>
              <a:ext cx="444500" cy="85598"/>
            </a:xfrm>
            <a:custGeom>
              <a:avLst/>
              <a:gdLst/>
              <a:ahLst/>
              <a:cxnLst/>
              <a:rect l="l" t="t" r="r" b="b"/>
              <a:pathLst>
                <a:path w="444500" h="85598">
                  <a:moveTo>
                    <a:pt x="24765" y="0"/>
                  </a:moveTo>
                  <a:lnTo>
                    <a:pt x="0" y="42799"/>
                  </a:lnTo>
                  <a:lnTo>
                    <a:pt x="24765" y="85598"/>
                  </a:lnTo>
                  <a:lnTo>
                    <a:pt x="419735" y="85598"/>
                  </a:lnTo>
                  <a:lnTo>
                    <a:pt x="444500" y="42799"/>
                  </a:lnTo>
                  <a:lnTo>
                    <a:pt x="419735" y="0"/>
                  </a:lnTo>
                  <a:close/>
                </a:path>
              </a:pathLst>
            </a:custGeom>
            <a:solidFill>
              <a:srgbClr val="F6A01A"/>
            </a:solidFill>
          </p:spPr>
          <p:txBody>
            <a:bodyPr/>
            <a:lstStyle/>
            <a:p>
              <a:endParaRPr lang="en-US"/>
            </a:p>
          </p:txBody>
        </p:sp>
        <p:sp>
          <p:nvSpPr>
            <p:cNvPr id="8" name="Freeform 8"/>
            <p:cNvSpPr/>
            <p:nvPr/>
          </p:nvSpPr>
          <p:spPr>
            <a:xfrm>
              <a:off x="212598" y="531622"/>
              <a:ext cx="252095" cy="74930"/>
            </a:xfrm>
            <a:custGeom>
              <a:avLst/>
              <a:gdLst/>
              <a:ahLst/>
              <a:cxnLst/>
              <a:rect l="l" t="t" r="r" b="b"/>
              <a:pathLst>
                <a:path w="252095" h="74930">
                  <a:moveTo>
                    <a:pt x="252095" y="0"/>
                  </a:moveTo>
                  <a:cubicBezTo>
                    <a:pt x="227838" y="44704"/>
                    <a:pt x="180467" y="74930"/>
                    <a:pt x="125984" y="74930"/>
                  </a:cubicBezTo>
                  <a:cubicBezTo>
                    <a:pt x="71501" y="74930"/>
                    <a:pt x="24257" y="44577"/>
                    <a:pt x="0" y="0"/>
                  </a:cubicBezTo>
                  <a:close/>
                </a:path>
              </a:pathLst>
            </a:custGeom>
            <a:solidFill>
              <a:srgbClr val="F6A01A"/>
            </a:solidFill>
          </p:spPr>
          <p:txBody>
            <a:bodyPr/>
            <a:lstStyle/>
            <a:p>
              <a:endParaRPr lang="en-US"/>
            </a:p>
          </p:txBody>
        </p:sp>
        <p:sp>
          <p:nvSpPr>
            <p:cNvPr id="9" name="Freeform 9"/>
            <p:cNvSpPr/>
            <p:nvPr/>
          </p:nvSpPr>
          <p:spPr>
            <a:xfrm>
              <a:off x="116967" y="171704"/>
              <a:ext cx="444500" cy="85598"/>
            </a:xfrm>
            <a:custGeom>
              <a:avLst/>
              <a:gdLst/>
              <a:ahLst/>
              <a:cxnLst/>
              <a:rect l="l" t="t" r="r" b="b"/>
              <a:pathLst>
                <a:path w="444500" h="85598">
                  <a:moveTo>
                    <a:pt x="24765" y="85598"/>
                  </a:moveTo>
                  <a:lnTo>
                    <a:pt x="0" y="42799"/>
                  </a:lnTo>
                  <a:lnTo>
                    <a:pt x="24765" y="0"/>
                  </a:lnTo>
                  <a:lnTo>
                    <a:pt x="419735" y="0"/>
                  </a:lnTo>
                  <a:lnTo>
                    <a:pt x="444500" y="42799"/>
                  </a:lnTo>
                  <a:lnTo>
                    <a:pt x="419735" y="85598"/>
                  </a:lnTo>
                  <a:close/>
                </a:path>
              </a:pathLst>
            </a:custGeom>
            <a:solidFill>
              <a:srgbClr val="F6A01A"/>
            </a:solidFill>
          </p:spPr>
          <p:txBody>
            <a:bodyPr/>
            <a:lstStyle/>
            <a:p>
              <a:endParaRPr lang="en-US"/>
            </a:p>
          </p:txBody>
        </p:sp>
        <p:sp>
          <p:nvSpPr>
            <p:cNvPr id="10" name="Freeform 10"/>
            <p:cNvSpPr/>
            <p:nvPr/>
          </p:nvSpPr>
          <p:spPr>
            <a:xfrm>
              <a:off x="212598" y="63500"/>
              <a:ext cx="252095" cy="74930"/>
            </a:xfrm>
            <a:custGeom>
              <a:avLst/>
              <a:gdLst/>
              <a:ahLst/>
              <a:cxnLst/>
              <a:rect l="l" t="t" r="r" b="b"/>
              <a:pathLst>
                <a:path w="252095" h="74930">
                  <a:moveTo>
                    <a:pt x="252095" y="74930"/>
                  </a:moveTo>
                  <a:cubicBezTo>
                    <a:pt x="227838" y="30353"/>
                    <a:pt x="180467" y="0"/>
                    <a:pt x="125984" y="0"/>
                  </a:cubicBezTo>
                  <a:cubicBezTo>
                    <a:pt x="71501" y="0"/>
                    <a:pt x="24257" y="30353"/>
                    <a:pt x="0" y="74930"/>
                  </a:cubicBezTo>
                  <a:close/>
                </a:path>
              </a:pathLst>
            </a:custGeom>
            <a:solidFill>
              <a:srgbClr val="F6A01A"/>
            </a:solidFill>
          </p:spPr>
          <p:txBody>
            <a:bodyPr/>
            <a:lstStyle/>
            <a:p>
              <a:endParaRPr lang="en-US"/>
            </a:p>
          </p:txBody>
        </p:sp>
      </p:grpSp>
      <p:sp>
        <p:nvSpPr>
          <p:cNvPr id="11" name="TextBox 11"/>
          <p:cNvSpPr txBox="1"/>
          <p:nvPr/>
        </p:nvSpPr>
        <p:spPr>
          <a:xfrm>
            <a:off x="5637068" y="9772542"/>
            <a:ext cx="93596" cy="172649"/>
          </a:xfrm>
          <a:prstGeom prst="rect">
            <a:avLst/>
          </a:prstGeom>
        </p:spPr>
        <p:txBody>
          <a:bodyPr lIns="0" tIns="0" rIns="0" bIns="0" rtlCol="0" anchor="t">
            <a:spAutoFit/>
          </a:bodyPr>
          <a:lstStyle/>
          <a:p>
            <a:pPr algn="l">
              <a:lnSpc>
                <a:spcPts val="1288"/>
              </a:lnSpc>
            </a:pPr>
            <a:r>
              <a:rPr lang="en-US" sz="920" b="1">
                <a:solidFill>
                  <a:srgbClr val="F6A01A"/>
                </a:solidFill>
                <a:latin typeface="Myriad Ultra-Bold"/>
                <a:ea typeface="Myriad Ultra-Bold"/>
                <a:cs typeface="Myriad Ultra-Bold"/>
                <a:sym typeface="Myriad Ultra-Bold"/>
              </a:rPr>
              <a:t>5</a:t>
            </a:r>
            <a:r>
              <a:rPr lang="en-US" sz="920">
                <a:solidFill>
                  <a:srgbClr val="00446A"/>
                </a:solidFill>
                <a:latin typeface="Myriad"/>
                <a:ea typeface="Myriad"/>
                <a:cs typeface="Myriad"/>
                <a:sym typeface="Myriad"/>
              </a:rPr>
              <a:t> </a:t>
            </a:r>
          </a:p>
        </p:txBody>
      </p:sp>
      <p:grpSp>
        <p:nvGrpSpPr>
          <p:cNvPr id="12" name="Group 12"/>
          <p:cNvGrpSpPr/>
          <p:nvPr/>
        </p:nvGrpSpPr>
        <p:grpSpPr>
          <a:xfrm>
            <a:off x="2594898" y="4397537"/>
            <a:ext cx="13098205" cy="5263999"/>
            <a:chOff x="0" y="0"/>
            <a:chExt cx="14542023" cy="5644232"/>
          </a:xfrm>
        </p:grpSpPr>
        <p:grpSp>
          <p:nvGrpSpPr>
            <p:cNvPr id="13" name="Group 13"/>
            <p:cNvGrpSpPr>
              <a:grpSpLocks noChangeAspect="1"/>
            </p:cNvGrpSpPr>
            <p:nvPr/>
          </p:nvGrpSpPr>
          <p:grpSpPr>
            <a:xfrm>
              <a:off x="0" y="0"/>
              <a:ext cx="14542023" cy="5644232"/>
              <a:chOff x="0" y="0"/>
              <a:chExt cx="6527800" cy="2533650"/>
            </a:xfrm>
          </p:grpSpPr>
          <p:sp>
            <p:nvSpPr>
              <p:cNvPr id="14" name="Freeform 14"/>
              <p:cNvSpPr/>
              <p:nvPr/>
            </p:nvSpPr>
            <p:spPr>
              <a:xfrm>
                <a:off x="69850" y="69850"/>
                <a:ext cx="6388100" cy="2393950"/>
              </a:xfrm>
              <a:custGeom>
                <a:avLst/>
                <a:gdLst/>
                <a:ahLst/>
                <a:cxnLst/>
                <a:rect l="l" t="t" r="r" b="b"/>
                <a:pathLst>
                  <a:path w="6388100" h="2393950">
                    <a:moveTo>
                      <a:pt x="0" y="2393950"/>
                    </a:moveTo>
                    <a:lnTo>
                      <a:pt x="6388100" y="2393950"/>
                    </a:lnTo>
                    <a:lnTo>
                      <a:pt x="6388100" y="0"/>
                    </a:lnTo>
                    <a:lnTo>
                      <a:pt x="0" y="0"/>
                    </a:lnTo>
                    <a:close/>
                  </a:path>
                </a:pathLst>
              </a:custGeom>
              <a:solidFill>
                <a:srgbClr val="FFFFFF"/>
              </a:solidFill>
            </p:spPr>
            <p:txBody>
              <a:bodyPr/>
              <a:lstStyle/>
              <a:p>
                <a:endParaRPr lang="en-US"/>
              </a:p>
            </p:txBody>
          </p:sp>
          <p:sp>
            <p:nvSpPr>
              <p:cNvPr id="15" name="Freeform 15"/>
              <p:cNvSpPr/>
              <p:nvPr/>
            </p:nvSpPr>
            <p:spPr>
              <a:xfrm>
                <a:off x="63500" y="63500"/>
                <a:ext cx="6400800" cy="2406650"/>
              </a:xfrm>
              <a:custGeom>
                <a:avLst/>
                <a:gdLst/>
                <a:ahLst/>
                <a:cxnLst/>
                <a:rect l="l" t="t" r="r" b="b"/>
                <a:pathLst>
                  <a:path w="6400800" h="2406650">
                    <a:moveTo>
                      <a:pt x="6350" y="2393950"/>
                    </a:moveTo>
                    <a:lnTo>
                      <a:pt x="6394450" y="2393950"/>
                    </a:lnTo>
                    <a:lnTo>
                      <a:pt x="6394450" y="2400300"/>
                    </a:lnTo>
                    <a:lnTo>
                      <a:pt x="6388100" y="2400300"/>
                    </a:lnTo>
                    <a:lnTo>
                      <a:pt x="6388100" y="6350"/>
                    </a:lnTo>
                    <a:lnTo>
                      <a:pt x="6394450" y="6350"/>
                    </a:lnTo>
                    <a:lnTo>
                      <a:pt x="6394450" y="12700"/>
                    </a:lnTo>
                    <a:lnTo>
                      <a:pt x="6350" y="12700"/>
                    </a:lnTo>
                    <a:lnTo>
                      <a:pt x="6350" y="6350"/>
                    </a:lnTo>
                    <a:lnTo>
                      <a:pt x="12700" y="6350"/>
                    </a:lnTo>
                    <a:lnTo>
                      <a:pt x="12700" y="2400300"/>
                    </a:lnTo>
                    <a:lnTo>
                      <a:pt x="6350" y="2400300"/>
                    </a:lnTo>
                    <a:lnTo>
                      <a:pt x="6350" y="2393950"/>
                    </a:lnTo>
                    <a:moveTo>
                      <a:pt x="6350" y="2406650"/>
                    </a:moveTo>
                    <a:lnTo>
                      <a:pt x="0" y="2406650"/>
                    </a:lnTo>
                    <a:lnTo>
                      <a:pt x="0" y="2400300"/>
                    </a:lnTo>
                    <a:lnTo>
                      <a:pt x="0" y="6350"/>
                    </a:lnTo>
                    <a:lnTo>
                      <a:pt x="0" y="0"/>
                    </a:lnTo>
                    <a:lnTo>
                      <a:pt x="6350" y="0"/>
                    </a:lnTo>
                    <a:lnTo>
                      <a:pt x="6394450" y="0"/>
                    </a:lnTo>
                    <a:lnTo>
                      <a:pt x="6400800" y="0"/>
                    </a:lnTo>
                    <a:lnTo>
                      <a:pt x="6400800" y="6350"/>
                    </a:lnTo>
                    <a:lnTo>
                      <a:pt x="6400800" y="2400300"/>
                    </a:lnTo>
                    <a:lnTo>
                      <a:pt x="6400800" y="2406650"/>
                    </a:lnTo>
                    <a:lnTo>
                      <a:pt x="6394450" y="2406650"/>
                    </a:lnTo>
                    <a:lnTo>
                      <a:pt x="6350" y="2406650"/>
                    </a:lnTo>
                    <a:close/>
                  </a:path>
                </a:pathLst>
              </a:custGeom>
              <a:solidFill>
                <a:srgbClr val="F6A01A"/>
              </a:solidFill>
            </p:spPr>
            <p:txBody>
              <a:bodyPr/>
              <a:lstStyle/>
              <a:p>
                <a:endParaRPr lang="en-US"/>
              </a:p>
            </p:txBody>
          </p:sp>
        </p:grpSp>
        <p:sp>
          <p:nvSpPr>
            <p:cNvPr id="16" name="TextBox 16"/>
            <p:cNvSpPr txBox="1"/>
            <p:nvPr/>
          </p:nvSpPr>
          <p:spPr>
            <a:xfrm>
              <a:off x="933631" y="1044958"/>
              <a:ext cx="12097582" cy="1100027"/>
            </a:xfrm>
            <a:prstGeom prst="rect">
              <a:avLst/>
            </a:prstGeom>
          </p:spPr>
          <p:txBody>
            <a:bodyPr lIns="0" tIns="0" rIns="0" bIns="0" rtlCol="0" anchor="t">
              <a:spAutoFit/>
            </a:bodyPr>
            <a:lstStyle/>
            <a:p>
              <a:pPr algn="l">
                <a:lnSpc>
                  <a:spcPts val="4008"/>
                </a:lnSpc>
              </a:pPr>
              <a:r>
                <a:rPr lang="en-US" sz="3600" dirty="0">
                  <a:solidFill>
                    <a:srgbClr val="00446A"/>
                  </a:solidFill>
                  <a:latin typeface="Myriad"/>
                  <a:ea typeface="Myriad"/>
                  <a:cs typeface="Myriad"/>
                  <a:sym typeface="Myriad"/>
                </a:rPr>
                <a:t>The Provident Bank Foundation will narrow our focus to increase our impact in two key ways:</a:t>
              </a:r>
            </a:p>
          </p:txBody>
        </p:sp>
        <p:sp>
          <p:nvSpPr>
            <p:cNvPr id="17" name="TextBox 17"/>
            <p:cNvSpPr txBox="1"/>
            <p:nvPr/>
          </p:nvSpPr>
          <p:spPr>
            <a:xfrm>
              <a:off x="1188259" y="2433929"/>
              <a:ext cx="11983828" cy="2200054"/>
            </a:xfrm>
            <a:prstGeom prst="rect">
              <a:avLst/>
            </a:prstGeom>
          </p:spPr>
          <p:txBody>
            <a:bodyPr lIns="0" tIns="0" rIns="0" bIns="0" rtlCol="0" anchor="t">
              <a:spAutoFit/>
            </a:bodyPr>
            <a:lstStyle/>
            <a:p>
              <a:pPr marL="514350" indent="-514350">
                <a:lnSpc>
                  <a:spcPts val="4008"/>
                </a:lnSpc>
                <a:buAutoNum type="arabicPeriod"/>
              </a:pPr>
              <a:r>
                <a:rPr lang="en-US" sz="3600" dirty="0">
                  <a:solidFill>
                    <a:srgbClr val="00446A"/>
                  </a:solidFill>
                  <a:latin typeface="Myriad"/>
                  <a:ea typeface="Myriad"/>
                  <a:cs typeface="Myriad"/>
                  <a:sym typeface="Myriad"/>
                </a:rPr>
                <a:t>Refining the areas of charitable focus to ensure more targeted funding requests, thereby</a:t>
              </a:r>
            </a:p>
            <a:p>
              <a:pPr marL="514350" indent="-514350">
                <a:lnSpc>
                  <a:spcPts val="4008"/>
                </a:lnSpc>
                <a:buFontTx/>
                <a:buAutoNum type="arabicPeriod"/>
              </a:pPr>
              <a:r>
                <a:rPr lang="en-US" sz="3600" spc="3" dirty="0">
                  <a:solidFill>
                    <a:srgbClr val="00446A"/>
                  </a:solidFill>
                  <a:latin typeface="Myriad"/>
                  <a:ea typeface="Myriad"/>
                  <a:cs typeface="Myriad"/>
                  <a:sym typeface="Myriad"/>
                </a:rPr>
                <a:t>Increasing the ability to impact root causes of economic </a:t>
              </a:r>
              <a:r>
                <a:rPr lang="en-US" sz="3600" dirty="0">
                  <a:solidFill>
                    <a:srgbClr val="00446A"/>
                  </a:solidFill>
                  <a:latin typeface="Myriad"/>
                  <a:ea typeface="Myriad"/>
                  <a:cs typeface="Myriad"/>
                  <a:sym typeface="Myriad"/>
                </a:rPr>
                <a:t>insecurity in the communities we serve</a:t>
              </a:r>
            </a:p>
          </p:txBody>
        </p:sp>
        <p:sp>
          <p:nvSpPr>
            <p:cNvPr id="18" name="TextBox 18"/>
            <p:cNvSpPr txBox="1"/>
            <p:nvPr/>
          </p:nvSpPr>
          <p:spPr>
            <a:xfrm>
              <a:off x="1697513" y="2827170"/>
              <a:ext cx="7541118"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sp>
          <p:nvSpPr>
            <p:cNvPr id="19" name="TextBox 19"/>
            <p:cNvSpPr txBox="1"/>
            <p:nvPr/>
          </p:nvSpPr>
          <p:spPr>
            <a:xfrm>
              <a:off x="1188259" y="3506005"/>
              <a:ext cx="12681952" cy="515775"/>
            </a:xfrm>
            <a:prstGeom prst="rect">
              <a:avLst/>
            </a:prstGeom>
          </p:spPr>
          <p:txBody>
            <a:bodyPr lIns="0" tIns="0" rIns="0" bIns="0" rtlCol="0" anchor="t">
              <a:spAutoFit/>
            </a:bodyPr>
            <a:lstStyle/>
            <a:p>
              <a:pPr>
                <a:lnSpc>
                  <a:spcPts val="4008"/>
                </a:lnSpc>
              </a:pPr>
              <a:endParaRPr lang="en-US" sz="3007" dirty="0">
                <a:solidFill>
                  <a:srgbClr val="00446A"/>
                </a:solidFill>
                <a:latin typeface="Myriad"/>
                <a:ea typeface="Myriad"/>
                <a:cs typeface="Myriad"/>
                <a:sym typeface="Myriad"/>
              </a:endParaRPr>
            </a:p>
          </p:txBody>
        </p:sp>
        <p:sp>
          <p:nvSpPr>
            <p:cNvPr id="20" name="TextBox 20"/>
            <p:cNvSpPr txBox="1"/>
            <p:nvPr/>
          </p:nvSpPr>
          <p:spPr>
            <a:xfrm>
              <a:off x="1697513" y="4184841"/>
              <a:ext cx="8417927"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grpSp>
      <p:sp>
        <p:nvSpPr>
          <p:cNvPr id="21" name="TextBox 21"/>
          <p:cNvSpPr txBox="1"/>
          <p:nvPr/>
        </p:nvSpPr>
        <p:spPr>
          <a:xfrm>
            <a:off x="2751395" y="1120005"/>
            <a:ext cx="8000671" cy="794833"/>
          </a:xfrm>
          <a:prstGeom prst="rect">
            <a:avLst/>
          </a:prstGeom>
        </p:spPr>
        <p:txBody>
          <a:bodyPr lIns="0" tIns="0" rIns="0" bIns="0" rtlCol="0" anchor="t">
            <a:spAutoFit/>
          </a:bodyPr>
          <a:lstStyle/>
          <a:p>
            <a:pPr>
              <a:lnSpc>
                <a:spcPts val="6614"/>
              </a:lnSpc>
            </a:pPr>
            <a:r>
              <a:rPr lang="en-US" sz="5000" spc="59" dirty="0">
                <a:solidFill>
                  <a:srgbClr val="F6A01A"/>
                </a:solidFill>
                <a:latin typeface="Myriad" panose="020B0604020202020204" charset="0"/>
                <a:ea typeface="Myriad"/>
                <a:cs typeface="Myriad"/>
                <a:sym typeface="Myriad"/>
              </a:rPr>
              <a:t>Strategic Priority #1</a:t>
            </a:r>
          </a:p>
        </p:txBody>
      </p:sp>
      <p:sp>
        <p:nvSpPr>
          <p:cNvPr id="22" name="TextBox 22"/>
          <p:cNvSpPr txBox="1"/>
          <p:nvPr/>
        </p:nvSpPr>
        <p:spPr>
          <a:xfrm>
            <a:off x="2751395" y="2031347"/>
            <a:ext cx="14336482" cy="743793"/>
          </a:xfrm>
          <a:prstGeom prst="rect">
            <a:avLst/>
          </a:prstGeom>
        </p:spPr>
        <p:txBody>
          <a:bodyPr lIns="0" tIns="0" rIns="0" bIns="0" rtlCol="0" anchor="t">
            <a:spAutoFit/>
          </a:bodyPr>
          <a:lstStyle/>
          <a:p>
            <a:pPr algn="l">
              <a:lnSpc>
                <a:spcPts val="5836"/>
              </a:lnSpc>
            </a:pPr>
            <a:r>
              <a:rPr lang="en-US" sz="5824" b="1" spc="40" dirty="0">
                <a:solidFill>
                  <a:srgbClr val="FFFFFF"/>
                </a:solidFill>
                <a:latin typeface="Myriad Ultra-Bold"/>
                <a:ea typeface="Myriad Ultra-Bold"/>
                <a:cs typeface="Myriad Ultra-Bold"/>
                <a:sym typeface="Myriad Ultra-Bold"/>
              </a:rPr>
              <a:t>Narrow Our Focus to Increase Our Impact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5699129"/>
            <a:ext cx="8572500" cy="4587871"/>
          </a:xfrm>
          <a:custGeom>
            <a:avLst/>
            <a:gdLst/>
            <a:ahLst/>
            <a:cxnLst/>
            <a:rect l="l" t="t" r="r" b="b"/>
            <a:pathLst>
              <a:path w="8572500" h="4587871">
                <a:moveTo>
                  <a:pt x="0" y="0"/>
                </a:moveTo>
                <a:lnTo>
                  <a:pt x="8572500" y="0"/>
                </a:lnTo>
                <a:lnTo>
                  <a:pt x="8572500" y="4587871"/>
                </a:lnTo>
                <a:lnTo>
                  <a:pt x="0" y="4587871"/>
                </a:lnTo>
                <a:lnTo>
                  <a:pt x="0" y="0"/>
                </a:lnTo>
                <a:close/>
              </a:path>
            </a:pathLst>
          </a:custGeom>
          <a:blipFill>
            <a:blip r:embed="rId3"/>
            <a:stretch>
              <a:fillRect/>
            </a:stretch>
          </a:blipFill>
        </p:spPr>
        <p:txBody>
          <a:bodyPr/>
          <a:lstStyle/>
          <a:p>
            <a:endParaRPr lang="en-US"/>
          </a:p>
        </p:txBody>
      </p:sp>
      <p:sp>
        <p:nvSpPr>
          <p:cNvPr id="51" name="Freeform 2">
            <a:extLst>
              <a:ext uri="{FF2B5EF4-FFF2-40B4-BE49-F238E27FC236}">
                <a16:creationId xmlns:a16="http://schemas.microsoft.com/office/drawing/2014/main" id="{F90CA1A4-2FA0-A950-C382-ABEE312C25F5}"/>
              </a:ext>
            </a:extLst>
          </p:cNvPr>
          <p:cNvSpPr/>
          <p:nvPr/>
        </p:nvSpPr>
        <p:spPr>
          <a:xfrm>
            <a:off x="0" y="3968"/>
            <a:ext cx="8572500" cy="10279065"/>
          </a:xfrm>
          <a:custGeom>
            <a:avLst/>
            <a:gdLst/>
            <a:ahLst/>
            <a:cxnLst/>
            <a:rect l="l" t="t" r="r" b="b"/>
            <a:pathLst>
              <a:path w="8397871" h="10271129">
                <a:moveTo>
                  <a:pt x="0" y="0"/>
                </a:moveTo>
                <a:lnTo>
                  <a:pt x="8397871" y="0"/>
                </a:lnTo>
                <a:lnTo>
                  <a:pt x="8397871" y="10271129"/>
                </a:lnTo>
                <a:lnTo>
                  <a:pt x="0" y="10271129"/>
                </a:lnTo>
                <a:lnTo>
                  <a:pt x="0" y="0"/>
                </a:lnTo>
                <a:close/>
              </a:path>
            </a:pathLst>
          </a:custGeom>
          <a:blipFill>
            <a:blip r:embed="rId4"/>
            <a:stretch>
              <a:fillRect/>
            </a:stretch>
          </a:blipFill>
        </p:spPr>
        <p:txBody>
          <a:bodyPr/>
          <a:lstStyle/>
          <a:p>
            <a:endParaRPr lang="en-US"/>
          </a:p>
        </p:txBody>
      </p:sp>
      <p:grpSp>
        <p:nvGrpSpPr>
          <p:cNvPr id="4" name="Group 4"/>
          <p:cNvGrpSpPr>
            <a:grpSpLocks noChangeAspect="1"/>
          </p:cNvGrpSpPr>
          <p:nvPr/>
        </p:nvGrpSpPr>
        <p:grpSpPr>
          <a:xfrm>
            <a:off x="2571750" y="4012561"/>
            <a:ext cx="4841879" cy="5496556"/>
            <a:chOff x="0" y="0"/>
            <a:chExt cx="3873500" cy="4397248"/>
          </a:xfrm>
        </p:grpSpPr>
        <p:sp>
          <p:nvSpPr>
            <p:cNvPr id="5" name="Freeform 5"/>
            <p:cNvSpPr/>
            <p:nvPr/>
          </p:nvSpPr>
          <p:spPr>
            <a:xfrm>
              <a:off x="63500" y="63500"/>
              <a:ext cx="3746500" cy="4270248"/>
            </a:xfrm>
            <a:custGeom>
              <a:avLst/>
              <a:gdLst/>
              <a:ahLst/>
              <a:cxnLst/>
              <a:rect l="l" t="t" r="r" b="b"/>
              <a:pathLst>
                <a:path w="3746500" h="4270248">
                  <a:moveTo>
                    <a:pt x="0" y="4270248"/>
                  </a:moveTo>
                  <a:lnTo>
                    <a:pt x="3746500" y="4270248"/>
                  </a:lnTo>
                  <a:lnTo>
                    <a:pt x="3746500" y="0"/>
                  </a:lnTo>
                  <a:lnTo>
                    <a:pt x="0" y="0"/>
                  </a:lnTo>
                  <a:close/>
                </a:path>
              </a:pathLst>
            </a:custGeom>
            <a:solidFill>
              <a:srgbClr val="3A7C9F"/>
            </a:solidFill>
          </p:spPr>
          <p:txBody>
            <a:bodyPr/>
            <a:lstStyle/>
            <a:p>
              <a:endParaRPr lang="en-US"/>
            </a:p>
          </p:txBody>
        </p:sp>
        <p:sp>
          <p:nvSpPr>
            <p:cNvPr id="6" name="Freeform 6"/>
            <p:cNvSpPr/>
            <p:nvPr/>
          </p:nvSpPr>
          <p:spPr>
            <a:xfrm>
              <a:off x="281686" y="302133"/>
              <a:ext cx="702183" cy="321310"/>
            </a:xfrm>
            <a:custGeom>
              <a:avLst/>
              <a:gdLst/>
              <a:ahLst/>
              <a:cxnLst/>
              <a:rect l="l" t="t" r="r" b="b"/>
              <a:pathLst>
                <a:path w="702183" h="321310">
                  <a:moveTo>
                    <a:pt x="702183" y="160655"/>
                  </a:moveTo>
                  <a:lnTo>
                    <a:pt x="351155" y="321310"/>
                  </a:lnTo>
                  <a:lnTo>
                    <a:pt x="0" y="160655"/>
                  </a:lnTo>
                  <a:lnTo>
                    <a:pt x="351155" y="0"/>
                  </a:lnTo>
                  <a:close/>
                </a:path>
              </a:pathLst>
            </a:custGeom>
            <a:solidFill>
              <a:srgbClr val="FFFFFF"/>
            </a:solidFill>
          </p:spPr>
          <p:txBody>
            <a:bodyPr/>
            <a:lstStyle/>
            <a:p>
              <a:endParaRPr lang="en-US"/>
            </a:p>
          </p:txBody>
        </p:sp>
        <p:sp>
          <p:nvSpPr>
            <p:cNvPr id="7" name="Freeform 7"/>
            <p:cNvSpPr/>
            <p:nvPr/>
          </p:nvSpPr>
          <p:spPr>
            <a:xfrm>
              <a:off x="403225" y="555244"/>
              <a:ext cx="448056" cy="253365"/>
            </a:xfrm>
            <a:custGeom>
              <a:avLst/>
              <a:gdLst/>
              <a:ahLst/>
              <a:cxnLst/>
              <a:rect l="l" t="t" r="r" b="b"/>
              <a:pathLst>
                <a:path w="448056" h="253365">
                  <a:moveTo>
                    <a:pt x="448056" y="0"/>
                  </a:moveTo>
                  <a:lnTo>
                    <a:pt x="448056" y="155829"/>
                  </a:lnTo>
                  <a:cubicBezTo>
                    <a:pt x="437642" y="253238"/>
                    <a:pt x="0" y="253365"/>
                    <a:pt x="9906" y="155829"/>
                  </a:cubicBezTo>
                  <a:lnTo>
                    <a:pt x="9906" y="0"/>
                  </a:lnTo>
                  <a:lnTo>
                    <a:pt x="228981" y="99822"/>
                  </a:lnTo>
                  <a:lnTo>
                    <a:pt x="229870" y="99822"/>
                  </a:lnTo>
                  <a:lnTo>
                    <a:pt x="230759" y="99822"/>
                  </a:lnTo>
                  <a:close/>
                </a:path>
              </a:pathLst>
            </a:custGeom>
            <a:solidFill>
              <a:srgbClr val="FFFFFF"/>
            </a:solidFill>
          </p:spPr>
          <p:txBody>
            <a:bodyPr/>
            <a:lstStyle/>
            <a:p>
              <a:endParaRPr lang="en-US"/>
            </a:p>
          </p:txBody>
        </p:sp>
        <p:sp>
          <p:nvSpPr>
            <p:cNvPr id="8" name="Freeform 8"/>
            <p:cNvSpPr/>
            <p:nvPr/>
          </p:nvSpPr>
          <p:spPr>
            <a:xfrm>
              <a:off x="880491" y="515112"/>
              <a:ext cx="87630" cy="342011"/>
            </a:xfrm>
            <a:custGeom>
              <a:avLst/>
              <a:gdLst/>
              <a:ahLst/>
              <a:cxnLst/>
              <a:rect l="l" t="t" r="r" b="b"/>
              <a:pathLst>
                <a:path w="87630" h="342011">
                  <a:moveTo>
                    <a:pt x="87630" y="342011"/>
                  </a:moveTo>
                  <a:lnTo>
                    <a:pt x="61341" y="263017"/>
                  </a:lnTo>
                  <a:cubicBezTo>
                    <a:pt x="68707" y="257556"/>
                    <a:pt x="73025" y="248920"/>
                    <a:pt x="73025" y="239776"/>
                  </a:cubicBezTo>
                  <a:cubicBezTo>
                    <a:pt x="72898" y="229362"/>
                    <a:pt x="67437" y="219837"/>
                    <a:pt x="58420" y="214630"/>
                  </a:cubicBezTo>
                  <a:lnTo>
                    <a:pt x="58420" y="0"/>
                  </a:lnTo>
                  <a:lnTo>
                    <a:pt x="29210" y="15494"/>
                  </a:lnTo>
                  <a:lnTo>
                    <a:pt x="29210" y="214630"/>
                  </a:lnTo>
                  <a:cubicBezTo>
                    <a:pt x="20193" y="219837"/>
                    <a:pt x="14732" y="229362"/>
                    <a:pt x="14605" y="239776"/>
                  </a:cubicBezTo>
                  <a:cubicBezTo>
                    <a:pt x="14605" y="248920"/>
                    <a:pt x="18923" y="257556"/>
                    <a:pt x="26289" y="263017"/>
                  </a:cubicBezTo>
                  <a:lnTo>
                    <a:pt x="0" y="342011"/>
                  </a:lnTo>
                  <a:close/>
                </a:path>
              </a:pathLst>
            </a:custGeom>
            <a:solidFill>
              <a:srgbClr val="FFFFFF"/>
            </a:solidFill>
          </p:spPr>
          <p:txBody>
            <a:bodyPr/>
            <a:lstStyle/>
            <a:p>
              <a:endParaRPr lang="en-US"/>
            </a:p>
          </p:txBody>
        </p:sp>
      </p:grpSp>
      <p:sp>
        <p:nvSpPr>
          <p:cNvPr id="37" name="TextBox 37"/>
          <p:cNvSpPr txBox="1"/>
          <p:nvPr/>
        </p:nvSpPr>
        <p:spPr>
          <a:xfrm>
            <a:off x="3955732" y="4404170"/>
            <a:ext cx="2128671" cy="644521"/>
          </a:xfrm>
          <a:prstGeom prst="rect">
            <a:avLst/>
          </a:prstGeom>
        </p:spPr>
        <p:txBody>
          <a:bodyPr lIns="0" tIns="0" rIns="0" bIns="0" rtlCol="0" anchor="t">
            <a:spAutoFit/>
          </a:bodyPr>
          <a:lstStyle/>
          <a:p>
            <a:pPr algn="l">
              <a:lnSpc>
                <a:spcPts val="4899"/>
              </a:lnSpc>
            </a:pPr>
            <a:r>
              <a:rPr lang="en-US" sz="3499" b="1" spc="31" dirty="0">
                <a:solidFill>
                  <a:srgbClr val="FFFFFF"/>
                </a:solidFill>
                <a:latin typeface="Myriad Ultra-Bold"/>
                <a:ea typeface="Myriad Ultra-Bold"/>
                <a:cs typeface="Myriad Ultra-Bold"/>
                <a:sym typeface="Myriad Ultra-Bold"/>
              </a:rPr>
              <a:t>Education</a:t>
            </a:r>
          </a:p>
        </p:txBody>
      </p:sp>
      <p:sp>
        <p:nvSpPr>
          <p:cNvPr id="40" name="TextBox 40"/>
          <p:cNvSpPr txBox="1"/>
          <p:nvPr/>
        </p:nvSpPr>
        <p:spPr>
          <a:xfrm>
            <a:off x="2923854" y="5344239"/>
            <a:ext cx="4117467" cy="1481983"/>
          </a:xfrm>
          <a:prstGeom prst="rect">
            <a:avLst/>
          </a:prstGeom>
        </p:spPr>
        <p:txBody>
          <a:bodyPr lIns="0" tIns="0" rIns="0" bIns="0" rtlCol="0" anchor="t">
            <a:spAutoFit/>
          </a:bodyPr>
          <a:lstStyle/>
          <a:p>
            <a:pPr algn="l">
              <a:lnSpc>
                <a:spcPts val="2875"/>
              </a:lnSpc>
            </a:pPr>
            <a:r>
              <a:rPr lang="en-US" sz="2124" b="1">
                <a:solidFill>
                  <a:srgbClr val="FFFFFF"/>
                </a:solidFill>
                <a:latin typeface="Myriad Bold"/>
                <a:ea typeface="Myriad Bold"/>
                <a:cs typeface="Myriad Bold"/>
                <a:sym typeface="Myriad Bold"/>
              </a:rPr>
              <a:t>Quality education and vocational training to build the skills needed to participate fully in the economy.</a:t>
            </a:r>
          </a:p>
        </p:txBody>
      </p:sp>
      <p:sp>
        <p:nvSpPr>
          <p:cNvPr id="41" name="TextBox 41"/>
          <p:cNvSpPr txBox="1"/>
          <p:nvPr/>
        </p:nvSpPr>
        <p:spPr>
          <a:xfrm>
            <a:off x="2923854" y="7169944"/>
            <a:ext cx="4117467" cy="1481983"/>
          </a:xfrm>
          <a:prstGeom prst="rect">
            <a:avLst/>
          </a:prstGeom>
        </p:spPr>
        <p:txBody>
          <a:bodyPr wrap="square" lIns="0" tIns="0" rIns="0" bIns="0" rtlCol="0" anchor="t">
            <a:spAutoFit/>
          </a:bodyPr>
          <a:lstStyle/>
          <a:p>
            <a:pPr algn="just">
              <a:lnSpc>
                <a:spcPts val="2875"/>
              </a:lnSpc>
            </a:pPr>
            <a:r>
              <a:rPr lang="en-US" sz="2124" b="1" spc="2" dirty="0">
                <a:solidFill>
                  <a:srgbClr val="FFFFFF"/>
                </a:solidFill>
                <a:latin typeface="Myriad Bold"/>
                <a:ea typeface="Myriad Bold"/>
                <a:cs typeface="Myriad Bold"/>
                <a:sym typeface="Myriad Bold"/>
              </a:rPr>
              <a:t>Specifically:</a:t>
            </a:r>
          </a:p>
          <a:p>
            <a:pPr marL="342900" indent="-342900" algn="just">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Community colleges</a:t>
            </a:r>
          </a:p>
          <a:p>
            <a:pPr marL="342900" indent="-342900" algn="just">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Vocational programs</a:t>
            </a:r>
          </a:p>
          <a:p>
            <a:pPr marL="342900" indent="-342900" algn="just">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Special education services</a:t>
            </a:r>
          </a:p>
        </p:txBody>
      </p:sp>
      <p:grpSp>
        <p:nvGrpSpPr>
          <p:cNvPr id="9" name="Group 9"/>
          <p:cNvGrpSpPr>
            <a:grpSpLocks noChangeAspect="1"/>
          </p:cNvGrpSpPr>
          <p:nvPr/>
        </p:nvGrpSpPr>
        <p:grpSpPr>
          <a:xfrm>
            <a:off x="7612059" y="4012561"/>
            <a:ext cx="4849809" cy="5496556"/>
            <a:chOff x="0" y="0"/>
            <a:chExt cx="3879850" cy="4397248"/>
          </a:xfrm>
        </p:grpSpPr>
        <p:sp>
          <p:nvSpPr>
            <p:cNvPr id="10" name="Freeform 10"/>
            <p:cNvSpPr/>
            <p:nvPr/>
          </p:nvSpPr>
          <p:spPr>
            <a:xfrm>
              <a:off x="63500" y="63500"/>
              <a:ext cx="3752850" cy="4270248"/>
            </a:xfrm>
            <a:custGeom>
              <a:avLst/>
              <a:gdLst/>
              <a:ahLst/>
              <a:cxnLst/>
              <a:rect l="l" t="t" r="r" b="b"/>
              <a:pathLst>
                <a:path w="3752850" h="4270248">
                  <a:moveTo>
                    <a:pt x="0" y="4270248"/>
                  </a:moveTo>
                  <a:lnTo>
                    <a:pt x="3752850" y="4270248"/>
                  </a:lnTo>
                  <a:lnTo>
                    <a:pt x="3752850" y="0"/>
                  </a:lnTo>
                  <a:lnTo>
                    <a:pt x="0" y="0"/>
                  </a:lnTo>
                  <a:close/>
                </a:path>
              </a:pathLst>
            </a:custGeom>
            <a:solidFill>
              <a:srgbClr val="FBBA63"/>
            </a:solidFill>
          </p:spPr>
          <p:txBody>
            <a:bodyPr/>
            <a:lstStyle/>
            <a:p>
              <a:endParaRPr lang="en-US"/>
            </a:p>
          </p:txBody>
        </p:sp>
        <p:sp>
          <p:nvSpPr>
            <p:cNvPr id="11" name="Freeform 11"/>
            <p:cNvSpPr/>
            <p:nvPr/>
          </p:nvSpPr>
          <p:spPr>
            <a:xfrm>
              <a:off x="274828" y="259588"/>
              <a:ext cx="608584" cy="640080"/>
            </a:xfrm>
            <a:custGeom>
              <a:avLst/>
              <a:gdLst/>
              <a:ahLst/>
              <a:cxnLst/>
              <a:rect l="l" t="t" r="r" b="b"/>
              <a:pathLst>
                <a:path w="608584" h="640080">
                  <a:moveTo>
                    <a:pt x="117475" y="160020"/>
                  </a:moveTo>
                  <a:cubicBezTo>
                    <a:pt x="154305" y="160020"/>
                    <a:pt x="184150" y="130175"/>
                    <a:pt x="184150" y="93345"/>
                  </a:cubicBezTo>
                  <a:cubicBezTo>
                    <a:pt x="184150" y="56515"/>
                    <a:pt x="154305" y="26670"/>
                    <a:pt x="117475" y="26670"/>
                  </a:cubicBezTo>
                  <a:cubicBezTo>
                    <a:pt x="80645" y="26670"/>
                    <a:pt x="50800" y="56515"/>
                    <a:pt x="50800" y="93345"/>
                  </a:cubicBezTo>
                  <a:cubicBezTo>
                    <a:pt x="50800" y="130175"/>
                    <a:pt x="80645" y="160020"/>
                    <a:pt x="117475" y="160020"/>
                  </a:cubicBezTo>
                  <a:moveTo>
                    <a:pt x="490855" y="160020"/>
                  </a:moveTo>
                  <a:cubicBezTo>
                    <a:pt x="527685" y="160020"/>
                    <a:pt x="557530" y="130175"/>
                    <a:pt x="557530" y="93345"/>
                  </a:cubicBezTo>
                  <a:cubicBezTo>
                    <a:pt x="557530" y="56515"/>
                    <a:pt x="527685" y="26670"/>
                    <a:pt x="490855" y="26670"/>
                  </a:cubicBezTo>
                  <a:cubicBezTo>
                    <a:pt x="454025" y="26670"/>
                    <a:pt x="424180" y="56515"/>
                    <a:pt x="424180" y="93345"/>
                  </a:cubicBezTo>
                  <a:cubicBezTo>
                    <a:pt x="424180" y="130175"/>
                    <a:pt x="454025" y="160020"/>
                    <a:pt x="490855" y="160020"/>
                  </a:cubicBezTo>
                  <a:moveTo>
                    <a:pt x="301879" y="133350"/>
                  </a:moveTo>
                  <a:cubicBezTo>
                    <a:pt x="338709" y="133350"/>
                    <a:pt x="368554" y="103505"/>
                    <a:pt x="368554" y="66675"/>
                  </a:cubicBezTo>
                  <a:cubicBezTo>
                    <a:pt x="368554" y="29845"/>
                    <a:pt x="338709" y="0"/>
                    <a:pt x="301879" y="0"/>
                  </a:cubicBezTo>
                  <a:cubicBezTo>
                    <a:pt x="265049" y="0"/>
                    <a:pt x="235204" y="29845"/>
                    <a:pt x="235204" y="66675"/>
                  </a:cubicBezTo>
                  <a:cubicBezTo>
                    <a:pt x="235204" y="103505"/>
                    <a:pt x="265049" y="133350"/>
                    <a:pt x="301879" y="133350"/>
                  </a:cubicBezTo>
                  <a:moveTo>
                    <a:pt x="173228" y="432689"/>
                  </a:moveTo>
                  <a:cubicBezTo>
                    <a:pt x="159766" y="417576"/>
                    <a:pt x="153289" y="397129"/>
                    <a:pt x="155702" y="376555"/>
                  </a:cubicBezTo>
                  <a:lnTo>
                    <a:pt x="173355" y="221615"/>
                  </a:lnTo>
                  <a:cubicBezTo>
                    <a:pt x="173990" y="216027"/>
                    <a:pt x="175260" y="210566"/>
                    <a:pt x="176784" y="205359"/>
                  </a:cubicBezTo>
                  <a:cubicBezTo>
                    <a:pt x="177800" y="201930"/>
                    <a:pt x="177292" y="198247"/>
                    <a:pt x="175514" y="195072"/>
                  </a:cubicBezTo>
                  <a:cubicBezTo>
                    <a:pt x="173736" y="191897"/>
                    <a:pt x="170815" y="189738"/>
                    <a:pt x="167386" y="188849"/>
                  </a:cubicBezTo>
                  <a:cubicBezTo>
                    <a:pt x="161163" y="187198"/>
                    <a:pt x="155829" y="186563"/>
                    <a:pt x="150495" y="186563"/>
                  </a:cubicBezTo>
                  <a:lnTo>
                    <a:pt x="84582" y="186563"/>
                  </a:lnTo>
                  <a:cubicBezTo>
                    <a:pt x="51054" y="186563"/>
                    <a:pt x="22606" y="211709"/>
                    <a:pt x="18415" y="244983"/>
                  </a:cubicBezTo>
                  <a:lnTo>
                    <a:pt x="1397" y="381762"/>
                  </a:lnTo>
                  <a:cubicBezTo>
                    <a:pt x="0" y="393192"/>
                    <a:pt x="3556" y="404622"/>
                    <a:pt x="11176" y="413258"/>
                  </a:cubicBezTo>
                  <a:cubicBezTo>
                    <a:pt x="18161" y="421259"/>
                    <a:pt x="28067" y="425958"/>
                    <a:pt x="38481" y="426720"/>
                  </a:cubicBezTo>
                  <a:lnTo>
                    <a:pt x="50927" y="601091"/>
                  </a:lnTo>
                  <a:cubicBezTo>
                    <a:pt x="51435" y="608076"/>
                    <a:pt x="57277" y="613410"/>
                    <a:pt x="64262" y="613410"/>
                  </a:cubicBezTo>
                  <a:lnTo>
                    <a:pt x="170942" y="613410"/>
                  </a:lnTo>
                  <a:cubicBezTo>
                    <a:pt x="177927" y="613410"/>
                    <a:pt x="183769" y="607949"/>
                    <a:pt x="184277" y="601091"/>
                  </a:cubicBezTo>
                  <a:lnTo>
                    <a:pt x="194564" y="457454"/>
                  </a:lnTo>
                  <a:cubicBezTo>
                    <a:pt x="194945" y="452501"/>
                    <a:pt x="192532" y="447802"/>
                    <a:pt x="188341" y="445135"/>
                  </a:cubicBezTo>
                  <a:cubicBezTo>
                    <a:pt x="182626" y="441579"/>
                    <a:pt x="177546" y="437388"/>
                    <a:pt x="173482" y="432816"/>
                  </a:cubicBezTo>
                  <a:moveTo>
                    <a:pt x="421894" y="379730"/>
                  </a:moveTo>
                  <a:lnTo>
                    <a:pt x="404241" y="224790"/>
                  </a:lnTo>
                  <a:cubicBezTo>
                    <a:pt x="400050" y="187833"/>
                    <a:pt x="370840" y="160020"/>
                    <a:pt x="336296" y="160020"/>
                  </a:cubicBezTo>
                  <a:lnTo>
                    <a:pt x="267843" y="160020"/>
                  </a:lnTo>
                  <a:cubicBezTo>
                    <a:pt x="233299" y="160020"/>
                    <a:pt x="204089" y="187833"/>
                    <a:pt x="199898" y="224790"/>
                  </a:cubicBezTo>
                  <a:lnTo>
                    <a:pt x="182245" y="379730"/>
                  </a:lnTo>
                  <a:cubicBezTo>
                    <a:pt x="180721" y="392684"/>
                    <a:pt x="184785" y="405511"/>
                    <a:pt x="193167" y="415036"/>
                  </a:cubicBezTo>
                  <a:cubicBezTo>
                    <a:pt x="200406" y="423164"/>
                    <a:pt x="210058" y="427863"/>
                    <a:pt x="220599" y="428498"/>
                  </a:cubicBezTo>
                  <a:lnTo>
                    <a:pt x="235331" y="627761"/>
                  </a:lnTo>
                  <a:cubicBezTo>
                    <a:pt x="235839" y="634746"/>
                    <a:pt x="241681" y="640080"/>
                    <a:pt x="248666" y="640080"/>
                  </a:cubicBezTo>
                  <a:lnTo>
                    <a:pt x="355346" y="640080"/>
                  </a:lnTo>
                  <a:cubicBezTo>
                    <a:pt x="362331" y="640080"/>
                    <a:pt x="368173" y="634746"/>
                    <a:pt x="368681" y="627761"/>
                  </a:cubicBezTo>
                  <a:lnTo>
                    <a:pt x="383413" y="428498"/>
                  </a:lnTo>
                  <a:cubicBezTo>
                    <a:pt x="393954" y="427863"/>
                    <a:pt x="403479" y="423164"/>
                    <a:pt x="410845" y="415036"/>
                  </a:cubicBezTo>
                  <a:cubicBezTo>
                    <a:pt x="419227" y="405638"/>
                    <a:pt x="423291" y="392684"/>
                    <a:pt x="421767" y="379730"/>
                  </a:cubicBezTo>
                  <a:moveTo>
                    <a:pt x="607187" y="381762"/>
                  </a:moveTo>
                  <a:lnTo>
                    <a:pt x="589915" y="245110"/>
                  </a:lnTo>
                  <a:cubicBezTo>
                    <a:pt x="585724" y="211836"/>
                    <a:pt x="557276" y="186690"/>
                    <a:pt x="523748" y="186690"/>
                  </a:cubicBezTo>
                  <a:lnTo>
                    <a:pt x="457962" y="186690"/>
                  </a:lnTo>
                  <a:cubicBezTo>
                    <a:pt x="450596" y="186690"/>
                    <a:pt x="443103" y="187960"/>
                    <a:pt x="435737" y="190627"/>
                  </a:cubicBezTo>
                  <a:cubicBezTo>
                    <a:pt x="429133" y="192913"/>
                    <a:pt x="425577" y="199898"/>
                    <a:pt x="427355" y="206629"/>
                  </a:cubicBezTo>
                  <a:cubicBezTo>
                    <a:pt x="428625" y="211582"/>
                    <a:pt x="429895" y="216535"/>
                    <a:pt x="430530" y="221742"/>
                  </a:cubicBezTo>
                  <a:lnTo>
                    <a:pt x="448183" y="376682"/>
                  </a:lnTo>
                  <a:cubicBezTo>
                    <a:pt x="450469" y="397129"/>
                    <a:pt x="444119" y="417576"/>
                    <a:pt x="430657" y="432689"/>
                  </a:cubicBezTo>
                  <a:cubicBezTo>
                    <a:pt x="427736" y="435991"/>
                    <a:pt x="424053" y="439039"/>
                    <a:pt x="419354" y="442468"/>
                  </a:cubicBezTo>
                  <a:cubicBezTo>
                    <a:pt x="415544" y="445135"/>
                    <a:pt x="413385" y="449707"/>
                    <a:pt x="413766" y="454279"/>
                  </a:cubicBezTo>
                  <a:lnTo>
                    <a:pt x="424307" y="600964"/>
                  </a:lnTo>
                  <a:cubicBezTo>
                    <a:pt x="424815" y="607949"/>
                    <a:pt x="430657" y="613410"/>
                    <a:pt x="437642" y="613410"/>
                  </a:cubicBezTo>
                  <a:lnTo>
                    <a:pt x="544322" y="613410"/>
                  </a:lnTo>
                  <a:cubicBezTo>
                    <a:pt x="551307" y="613410"/>
                    <a:pt x="557149" y="607949"/>
                    <a:pt x="557657" y="601091"/>
                  </a:cubicBezTo>
                  <a:lnTo>
                    <a:pt x="570103" y="426720"/>
                  </a:lnTo>
                  <a:cubicBezTo>
                    <a:pt x="580644" y="426085"/>
                    <a:pt x="590423" y="421259"/>
                    <a:pt x="597408" y="413258"/>
                  </a:cubicBezTo>
                  <a:cubicBezTo>
                    <a:pt x="605028" y="404622"/>
                    <a:pt x="608584" y="393192"/>
                    <a:pt x="607060" y="381889"/>
                  </a:cubicBezTo>
                </a:path>
              </a:pathLst>
            </a:custGeom>
            <a:solidFill>
              <a:srgbClr val="FFFFFF"/>
            </a:solidFill>
          </p:spPr>
          <p:txBody>
            <a:bodyPr/>
            <a:lstStyle/>
            <a:p>
              <a:endParaRPr lang="en-US"/>
            </a:p>
          </p:txBody>
        </p:sp>
      </p:grpSp>
      <p:grpSp>
        <p:nvGrpSpPr>
          <p:cNvPr id="12" name="Group 12"/>
          <p:cNvGrpSpPr>
            <a:grpSpLocks noChangeAspect="1"/>
          </p:cNvGrpSpPr>
          <p:nvPr/>
        </p:nvGrpSpPr>
        <p:grpSpPr>
          <a:xfrm>
            <a:off x="777871" y="777871"/>
            <a:ext cx="16732246" cy="1720215"/>
            <a:chOff x="0" y="0"/>
            <a:chExt cx="13385800" cy="1376172"/>
          </a:xfrm>
        </p:grpSpPr>
        <p:sp>
          <p:nvSpPr>
            <p:cNvPr id="13" name="Freeform 13"/>
            <p:cNvSpPr/>
            <p:nvPr/>
          </p:nvSpPr>
          <p:spPr>
            <a:xfrm>
              <a:off x="63500" y="63500"/>
              <a:ext cx="1249172" cy="1249172"/>
            </a:xfrm>
            <a:custGeom>
              <a:avLst/>
              <a:gdLst/>
              <a:ahLst/>
              <a:cxnLst/>
              <a:rect l="l" t="t" r="r" b="b"/>
              <a:pathLst>
                <a:path w="1249172" h="1249172">
                  <a:moveTo>
                    <a:pt x="0" y="1249172"/>
                  </a:moveTo>
                  <a:lnTo>
                    <a:pt x="1249172" y="1249172"/>
                  </a:lnTo>
                  <a:lnTo>
                    <a:pt x="1249172" y="0"/>
                  </a:lnTo>
                  <a:lnTo>
                    <a:pt x="0" y="0"/>
                  </a:lnTo>
                  <a:close/>
                </a:path>
              </a:pathLst>
            </a:custGeom>
            <a:solidFill>
              <a:srgbClr val="F6A01A"/>
            </a:solidFill>
          </p:spPr>
          <p:txBody>
            <a:bodyPr/>
            <a:lstStyle/>
            <a:p>
              <a:endParaRPr lang="en-US"/>
            </a:p>
          </p:txBody>
        </p:sp>
        <p:sp>
          <p:nvSpPr>
            <p:cNvPr id="14" name="Freeform 14"/>
            <p:cNvSpPr/>
            <p:nvPr/>
          </p:nvSpPr>
          <p:spPr>
            <a:xfrm>
              <a:off x="1312672" y="1165352"/>
              <a:ext cx="12009628" cy="147320"/>
            </a:xfrm>
            <a:custGeom>
              <a:avLst/>
              <a:gdLst/>
              <a:ahLst/>
              <a:cxnLst/>
              <a:rect l="l" t="t" r="r" b="b"/>
              <a:pathLst>
                <a:path w="12009628" h="147320">
                  <a:moveTo>
                    <a:pt x="0" y="147320"/>
                  </a:moveTo>
                  <a:lnTo>
                    <a:pt x="12009628" y="147320"/>
                  </a:lnTo>
                  <a:lnTo>
                    <a:pt x="12009628" y="0"/>
                  </a:lnTo>
                  <a:lnTo>
                    <a:pt x="0" y="0"/>
                  </a:lnTo>
                  <a:close/>
                </a:path>
              </a:pathLst>
            </a:custGeom>
            <a:solidFill>
              <a:srgbClr val="F6A01A"/>
            </a:solidFill>
          </p:spPr>
          <p:txBody>
            <a:bodyPr/>
            <a:lstStyle/>
            <a:p>
              <a:endParaRPr lang="en-US"/>
            </a:p>
          </p:txBody>
        </p:sp>
        <p:sp>
          <p:nvSpPr>
            <p:cNvPr id="15" name="Freeform 15"/>
            <p:cNvSpPr/>
            <p:nvPr/>
          </p:nvSpPr>
          <p:spPr>
            <a:xfrm>
              <a:off x="777748" y="572516"/>
              <a:ext cx="8255" cy="29845"/>
            </a:xfrm>
            <a:custGeom>
              <a:avLst/>
              <a:gdLst/>
              <a:ahLst/>
              <a:cxnLst/>
              <a:rect l="l" t="t" r="r" b="b"/>
              <a:pathLst>
                <a:path w="8255" h="29845">
                  <a:moveTo>
                    <a:pt x="8255" y="0"/>
                  </a:moveTo>
                  <a:cubicBezTo>
                    <a:pt x="3175" y="3302"/>
                    <a:pt x="127" y="8890"/>
                    <a:pt x="0" y="14986"/>
                  </a:cubicBezTo>
                  <a:cubicBezTo>
                    <a:pt x="127" y="20955"/>
                    <a:pt x="3175" y="26543"/>
                    <a:pt x="8255" y="29845"/>
                  </a:cubicBezTo>
                  <a:close/>
                </a:path>
              </a:pathLst>
            </a:custGeom>
            <a:solidFill>
              <a:srgbClr val="FFFFFF"/>
            </a:solidFill>
          </p:spPr>
          <p:txBody>
            <a:bodyPr/>
            <a:lstStyle/>
            <a:p>
              <a:endParaRPr lang="en-US"/>
            </a:p>
          </p:txBody>
        </p:sp>
        <p:sp>
          <p:nvSpPr>
            <p:cNvPr id="16" name="Freeform 16"/>
            <p:cNvSpPr/>
            <p:nvPr/>
          </p:nvSpPr>
          <p:spPr>
            <a:xfrm>
              <a:off x="813181" y="638048"/>
              <a:ext cx="8255" cy="29845"/>
            </a:xfrm>
            <a:custGeom>
              <a:avLst/>
              <a:gdLst/>
              <a:ahLst/>
              <a:cxnLst/>
              <a:rect l="l" t="t" r="r" b="b"/>
              <a:pathLst>
                <a:path w="8255" h="29845">
                  <a:moveTo>
                    <a:pt x="8255" y="14986"/>
                  </a:moveTo>
                  <a:cubicBezTo>
                    <a:pt x="8128" y="9017"/>
                    <a:pt x="5080" y="3429"/>
                    <a:pt x="0" y="0"/>
                  </a:cubicBezTo>
                  <a:lnTo>
                    <a:pt x="0" y="29845"/>
                  </a:lnTo>
                  <a:cubicBezTo>
                    <a:pt x="4953" y="26543"/>
                    <a:pt x="8128" y="20955"/>
                    <a:pt x="8255" y="14986"/>
                  </a:cubicBezTo>
                </a:path>
              </a:pathLst>
            </a:custGeom>
            <a:solidFill>
              <a:srgbClr val="FFFFFF"/>
            </a:solidFill>
          </p:spPr>
          <p:txBody>
            <a:bodyPr/>
            <a:lstStyle/>
            <a:p>
              <a:endParaRPr lang="en-US"/>
            </a:p>
          </p:txBody>
        </p:sp>
        <p:sp>
          <p:nvSpPr>
            <p:cNvPr id="17" name="Freeform 17"/>
            <p:cNvSpPr/>
            <p:nvPr/>
          </p:nvSpPr>
          <p:spPr>
            <a:xfrm>
              <a:off x="699135" y="283972"/>
              <a:ext cx="211836" cy="111379"/>
            </a:xfrm>
            <a:custGeom>
              <a:avLst/>
              <a:gdLst/>
              <a:ahLst/>
              <a:cxnLst/>
              <a:rect l="l" t="t" r="r" b="b"/>
              <a:pathLst>
                <a:path w="211836" h="111379">
                  <a:moveTo>
                    <a:pt x="39370" y="111125"/>
                  </a:moveTo>
                  <a:cubicBezTo>
                    <a:pt x="78740" y="107569"/>
                    <a:pt x="118237" y="107696"/>
                    <a:pt x="157607" y="111379"/>
                  </a:cubicBezTo>
                  <a:cubicBezTo>
                    <a:pt x="157607" y="111379"/>
                    <a:pt x="157607" y="111252"/>
                    <a:pt x="157734" y="111252"/>
                  </a:cubicBezTo>
                  <a:cubicBezTo>
                    <a:pt x="189738" y="48006"/>
                    <a:pt x="204851" y="16002"/>
                    <a:pt x="211836" y="0"/>
                  </a:cubicBezTo>
                  <a:cubicBezTo>
                    <a:pt x="195580" y="4191"/>
                    <a:pt x="164592" y="17018"/>
                    <a:pt x="106680" y="52705"/>
                  </a:cubicBezTo>
                  <a:cubicBezTo>
                    <a:pt x="103251" y="54737"/>
                    <a:pt x="99060" y="55245"/>
                    <a:pt x="95250" y="53975"/>
                  </a:cubicBezTo>
                  <a:cubicBezTo>
                    <a:pt x="47752" y="38481"/>
                    <a:pt x="18288" y="31115"/>
                    <a:pt x="0" y="27940"/>
                  </a:cubicBezTo>
                  <a:cubicBezTo>
                    <a:pt x="8763" y="46736"/>
                    <a:pt x="21590" y="73787"/>
                    <a:pt x="38100" y="108204"/>
                  </a:cubicBezTo>
                  <a:cubicBezTo>
                    <a:pt x="38481" y="109220"/>
                    <a:pt x="38862" y="109982"/>
                    <a:pt x="39243" y="110998"/>
                  </a:cubicBezTo>
                </a:path>
              </a:pathLst>
            </a:custGeom>
            <a:solidFill>
              <a:srgbClr val="FFFFFF"/>
            </a:solidFill>
          </p:spPr>
          <p:txBody>
            <a:bodyPr/>
            <a:lstStyle/>
            <a:p>
              <a:endParaRPr lang="en-US"/>
            </a:p>
          </p:txBody>
        </p:sp>
        <p:sp>
          <p:nvSpPr>
            <p:cNvPr id="18" name="Freeform 18"/>
            <p:cNvSpPr/>
            <p:nvPr/>
          </p:nvSpPr>
          <p:spPr>
            <a:xfrm>
              <a:off x="875030" y="348869"/>
              <a:ext cx="148082" cy="118618"/>
            </a:xfrm>
            <a:custGeom>
              <a:avLst/>
              <a:gdLst/>
              <a:ahLst/>
              <a:cxnLst/>
              <a:rect l="l" t="t" r="r" b="b"/>
              <a:pathLst>
                <a:path w="148082" h="118618">
                  <a:moveTo>
                    <a:pt x="18542" y="33909"/>
                  </a:moveTo>
                  <a:cubicBezTo>
                    <a:pt x="13208" y="42799"/>
                    <a:pt x="6985" y="51054"/>
                    <a:pt x="0" y="58674"/>
                  </a:cubicBezTo>
                  <a:cubicBezTo>
                    <a:pt x="13335" y="66421"/>
                    <a:pt x="26289" y="75057"/>
                    <a:pt x="38481" y="84582"/>
                  </a:cubicBezTo>
                  <a:lnTo>
                    <a:pt x="36957" y="83185"/>
                  </a:lnTo>
                  <a:cubicBezTo>
                    <a:pt x="68707" y="90424"/>
                    <a:pt x="99314" y="101727"/>
                    <a:pt x="128016" y="116967"/>
                  </a:cubicBezTo>
                  <a:cubicBezTo>
                    <a:pt x="130048" y="117983"/>
                    <a:pt x="132207" y="118618"/>
                    <a:pt x="134493" y="118491"/>
                  </a:cubicBezTo>
                  <a:cubicBezTo>
                    <a:pt x="141986" y="118491"/>
                    <a:pt x="148082" y="112522"/>
                    <a:pt x="148082" y="105029"/>
                  </a:cubicBezTo>
                  <a:cubicBezTo>
                    <a:pt x="148082" y="100076"/>
                    <a:pt x="145415" y="95377"/>
                    <a:pt x="140970" y="93091"/>
                  </a:cubicBezTo>
                  <a:cubicBezTo>
                    <a:pt x="109855" y="76454"/>
                    <a:pt x="76581" y="64135"/>
                    <a:pt x="42164" y="56388"/>
                  </a:cubicBezTo>
                  <a:cubicBezTo>
                    <a:pt x="68707" y="49022"/>
                    <a:pt x="92964" y="37973"/>
                    <a:pt x="115189" y="27940"/>
                  </a:cubicBezTo>
                  <a:cubicBezTo>
                    <a:pt x="122047" y="24765"/>
                    <a:pt x="125095" y="16764"/>
                    <a:pt x="121920" y="9906"/>
                  </a:cubicBezTo>
                  <a:cubicBezTo>
                    <a:pt x="118745" y="3048"/>
                    <a:pt x="110744" y="0"/>
                    <a:pt x="103886" y="3175"/>
                  </a:cubicBezTo>
                  <a:cubicBezTo>
                    <a:pt x="76962" y="15367"/>
                    <a:pt x="49149" y="28067"/>
                    <a:pt x="18669" y="34036"/>
                  </a:cubicBezTo>
                  <a:close/>
                </a:path>
              </a:pathLst>
            </a:custGeom>
            <a:solidFill>
              <a:srgbClr val="FFFFFF"/>
            </a:solidFill>
          </p:spPr>
          <p:txBody>
            <a:bodyPr/>
            <a:lstStyle/>
            <a:p>
              <a:endParaRPr lang="en-US"/>
            </a:p>
          </p:txBody>
        </p:sp>
        <p:sp>
          <p:nvSpPr>
            <p:cNvPr id="19" name="Freeform 19"/>
            <p:cNvSpPr/>
            <p:nvPr/>
          </p:nvSpPr>
          <p:spPr>
            <a:xfrm>
              <a:off x="281686" y="829564"/>
              <a:ext cx="220726" cy="264922"/>
            </a:xfrm>
            <a:custGeom>
              <a:avLst/>
              <a:gdLst/>
              <a:ahLst/>
              <a:cxnLst/>
              <a:rect l="l" t="t" r="r" b="b"/>
              <a:pathLst>
                <a:path w="220726" h="264922">
                  <a:moveTo>
                    <a:pt x="92964" y="0"/>
                  </a:moveTo>
                  <a:lnTo>
                    <a:pt x="0" y="60579"/>
                  </a:lnTo>
                  <a:lnTo>
                    <a:pt x="127762" y="264922"/>
                  </a:lnTo>
                  <a:lnTo>
                    <a:pt x="220726" y="204343"/>
                  </a:lnTo>
                  <a:lnTo>
                    <a:pt x="92964" y="0"/>
                  </a:lnTo>
                  <a:close/>
                </a:path>
              </a:pathLst>
            </a:custGeom>
            <a:solidFill>
              <a:srgbClr val="FFFFFF"/>
            </a:solidFill>
          </p:spPr>
          <p:txBody>
            <a:bodyPr/>
            <a:lstStyle/>
            <a:p>
              <a:endParaRPr lang="en-US"/>
            </a:p>
          </p:txBody>
        </p:sp>
        <p:sp>
          <p:nvSpPr>
            <p:cNvPr id="20" name="Freeform 20"/>
            <p:cNvSpPr/>
            <p:nvPr/>
          </p:nvSpPr>
          <p:spPr>
            <a:xfrm>
              <a:off x="418211" y="678688"/>
              <a:ext cx="676402" cy="317627"/>
            </a:xfrm>
            <a:custGeom>
              <a:avLst/>
              <a:gdLst/>
              <a:ahLst/>
              <a:cxnLst/>
              <a:rect l="l" t="t" r="r" b="b"/>
              <a:pathLst>
                <a:path w="676402" h="317627">
                  <a:moveTo>
                    <a:pt x="657225" y="5969"/>
                  </a:moveTo>
                  <a:cubicBezTo>
                    <a:pt x="646049" y="0"/>
                    <a:pt x="632333" y="1143"/>
                    <a:pt x="622300" y="8890"/>
                  </a:cubicBezTo>
                  <a:lnTo>
                    <a:pt x="460629" y="130556"/>
                  </a:lnTo>
                  <a:cubicBezTo>
                    <a:pt x="473456" y="162179"/>
                    <a:pt x="458216" y="198120"/>
                    <a:pt x="426593" y="210820"/>
                  </a:cubicBezTo>
                  <a:cubicBezTo>
                    <a:pt x="419227" y="213868"/>
                    <a:pt x="411353" y="215392"/>
                    <a:pt x="403352" y="215392"/>
                  </a:cubicBezTo>
                  <a:cubicBezTo>
                    <a:pt x="399288" y="215392"/>
                    <a:pt x="395351" y="215011"/>
                    <a:pt x="391414" y="214376"/>
                  </a:cubicBezTo>
                  <a:lnTo>
                    <a:pt x="216916" y="179959"/>
                  </a:lnTo>
                  <a:cubicBezTo>
                    <a:pt x="209550" y="178689"/>
                    <a:pt x="204597" y="171577"/>
                    <a:pt x="205867" y="164211"/>
                  </a:cubicBezTo>
                  <a:cubicBezTo>
                    <a:pt x="207137" y="156845"/>
                    <a:pt x="214249" y="151892"/>
                    <a:pt x="221615" y="153162"/>
                  </a:cubicBezTo>
                  <a:cubicBezTo>
                    <a:pt x="221742" y="153162"/>
                    <a:pt x="221996" y="153289"/>
                    <a:pt x="222123" y="153289"/>
                  </a:cubicBezTo>
                  <a:lnTo>
                    <a:pt x="396748" y="187706"/>
                  </a:lnTo>
                  <a:cubicBezTo>
                    <a:pt x="415417" y="191389"/>
                    <a:pt x="433578" y="179324"/>
                    <a:pt x="437261" y="160655"/>
                  </a:cubicBezTo>
                  <a:cubicBezTo>
                    <a:pt x="439039" y="151638"/>
                    <a:pt x="437134" y="142240"/>
                    <a:pt x="432054" y="134747"/>
                  </a:cubicBezTo>
                  <a:cubicBezTo>
                    <a:pt x="426974" y="127254"/>
                    <a:pt x="419100" y="121793"/>
                    <a:pt x="410083" y="120142"/>
                  </a:cubicBezTo>
                  <a:lnTo>
                    <a:pt x="170942" y="73152"/>
                  </a:lnTo>
                  <a:cubicBezTo>
                    <a:pt x="163068" y="71374"/>
                    <a:pt x="154940" y="72771"/>
                    <a:pt x="148209" y="77216"/>
                  </a:cubicBezTo>
                  <a:lnTo>
                    <a:pt x="148209" y="77216"/>
                  </a:lnTo>
                  <a:lnTo>
                    <a:pt x="0" y="169164"/>
                  </a:lnTo>
                  <a:lnTo>
                    <a:pt x="86614" y="307721"/>
                  </a:lnTo>
                  <a:lnTo>
                    <a:pt x="130937" y="282702"/>
                  </a:lnTo>
                  <a:cubicBezTo>
                    <a:pt x="133604" y="281178"/>
                    <a:pt x="136652" y="280670"/>
                    <a:pt x="139700" y="281178"/>
                  </a:cubicBezTo>
                  <a:lnTo>
                    <a:pt x="368554" y="315976"/>
                  </a:lnTo>
                  <a:cubicBezTo>
                    <a:pt x="377952" y="317627"/>
                    <a:pt x="387477" y="314706"/>
                    <a:pt x="394462" y="308102"/>
                  </a:cubicBezTo>
                  <a:lnTo>
                    <a:pt x="664718" y="61341"/>
                  </a:lnTo>
                  <a:cubicBezTo>
                    <a:pt x="671830" y="55245"/>
                    <a:pt x="676021" y="46228"/>
                    <a:pt x="676275" y="36830"/>
                  </a:cubicBezTo>
                  <a:cubicBezTo>
                    <a:pt x="676402" y="23749"/>
                    <a:pt x="669036" y="11684"/>
                    <a:pt x="657225" y="5842"/>
                  </a:cubicBezTo>
                </a:path>
              </a:pathLst>
            </a:custGeom>
            <a:solidFill>
              <a:srgbClr val="FFFFFF"/>
            </a:solidFill>
          </p:spPr>
          <p:txBody>
            <a:bodyPr/>
            <a:lstStyle/>
            <a:p>
              <a:endParaRPr lang="en-US"/>
            </a:p>
          </p:txBody>
        </p:sp>
        <p:sp>
          <p:nvSpPr>
            <p:cNvPr id="21" name="Freeform 21"/>
            <p:cNvSpPr/>
            <p:nvPr/>
          </p:nvSpPr>
          <p:spPr>
            <a:xfrm>
              <a:off x="590804" y="418592"/>
              <a:ext cx="419862" cy="368300"/>
            </a:xfrm>
            <a:custGeom>
              <a:avLst/>
              <a:gdLst/>
              <a:ahLst/>
              <a:cxnLst/>
              <a:rect l="l" t="t" r="r" b="b"/>
              <a:pathLst>
                <a:path w="419862" h="368300">
                  <a:moveTo>
                    <a:pt x="38481" y="313055"/>
                  </a:moveTo>
                  <a:lnTo>
                    <a:pt x="242824" y="353187"/>
                  </a:lnTo>
                  <a:cubicBezTo>
                    <a:pt x="254000" y="355346"/>
                    <a:pt x="264287" y="360553"/>
                    <a:pt x="272669" y="368300"/>
                  </a:cubicBezTo>
                  <a:lnTo>
                    <a:pt x="398145" y="273685"/>
                  </a:lnTo>
                  <a:cubicBezTo>
                    <a:pt x="419862" y="179959"/>
                    <a:pt x="352425" y="59944"/>
                    <a:pt x="277368" y="15113"/>
                  </a:cubicBezTo>
                  <a:cubicBezTo>
                    <a:pt x="272923" y="12446"/>
                    <a:pt x="269367" y="8636"/>
                    <a:pt x="266827" y="4064"/>
                  </a:cubicBezTo>
                  <a:cubicBezTo>
                    <a:pt x="225933" y="0"/>
                    <a:pt x="184658" y="0"/>
                    <a:pt x="143764" y="3937"/>
                  </a:cubicBezTo>
                  <a:cubicBezTo>
                    <a:pt x="143002" y="5080"/>
                    <a:pt x="142113" y="6096"/>
                    <a:pt x="141097" y="7112"/>
                  </a:cubicBezTo>
                  <a:cubicBezTo>
                    <a:pt x="103759" y="44704"/>
                    <a:pt x="72771" y="82423"/>
                    <a:pt x="53721" y="113538"/>
                  </a:cubicBezTo>
                  <a:cubicBezTo>
                    <a:pt x="22352" y="167132"/>
                    <a:pt x="0" y="251079"/>
                    <a:pt x="38735" y="313055"/>
                  </a:cubicBezTo>
                  <a:moveTo>
                    <a:pt x="208788" y="72390"/>
                  </a:moveTo>
                  <a:cubicBezTo>
                    <a:pt x="280162" y="72390"/>
                    <a:pt x="337947" y="130302"/>
                    <a:pt x="337820" y="201549"/>
                  </a:cubicBezTo>
                  <a:cubicBezTo>
                    <a:pt x="337693" y="272796"/>
                    <a:pt x="280035" y="330581"/>
                    <a:pt x="208788" y="330708"/>
                  </a:cubicBezTo>
                  <a:lnTo>
                    <a:pt x="208661" y="330708"/>
                  </a:lnTo>
                  <a:cubicBezTo>
                    <a:pt x="137287" y="330708"/>
                    <a:pt x="79502" y="272796"/>
                    <a:pt x="79629" y="201549"/>
                  </a:cubicBezTo>
                  <a:cubicBezTo>
                    <a:pt x="79756" y="130302"/>
                    <a:pt x="137541" y="72517"/>
                    <a:pt x="208788" y="72517"/>
                  </a:cubicBezTo>
                </a:path>
              </a:pathLst>
            </a:custGeom>
            <a:solidFill>
              <a:srgbClr val="FFFFFF"/>
            </a:solidFill>
          </p:spPr>
          <p:txBody>
            <a:bodyPr/>
            <a:lstStyle/>
            <a:p>
              <a:endParaRPr lang="en-US"/>
            </a:p>
          </p:txBody>
        </p:sp>
        <p:sp>
          <p:nvSpPr>
            <p:cNvPr id="22" name="Freeform 22"/>
            <p:cNvSpPr/>
            <p:nvPr/>
          </p:nvSpPr>
          <p:spPr>
            <a:xfrm>
              <a:off x="697611" y="518287"/>
              <a:ext cx="204089" cy="203835"/>
            </a:xfrm>
            <a:custGeom>
              <a:avLst/>
              <a:gdLst/>
              <a:ahLst/>
              <a:cxnLst/>
              <a:rect l="l" t="t" r="r" b="b"/>
              <a:pathLst>
                <a:path w="204089" h="203835">
                  <a:moveTo>
                    <a:pt x="101981" y="203835"/>
                  </a:moveTo>
                  <a:cubicBezTo>
                    <a:pt x="158242" y="203835"/>
                    <a:pt x="203835" y="158242"/>
                    <a:pt x="203962" y="101981"/>
                  </a:cubicBezTo>
                  <a:cubicBezTo>
                    <a:pt x="204089" y="45720"/>
                    <a:pt x="158369" y="0"/>
                    <a:pt x="102108" y="0"/>
                  </a:cubicBezTo>
                  <a:cubicBezTo>
                    <a:pt x="45847" y="0"/>
                    <a:pt x="254" y="45593"/>
                    <a:pt x="127" y="101854"/>
                  </a:cubicBezTo>
                  <a:cubicBezTo>
                    <a:pt x="0" y="158115"/>
                    <a:pt x="45720" y="203708"/>
                    <a:pt x="101981" y="203835"/>
                  </a:cubicBezTo>
                  <a:moveTo>
                    <a:pt x="52832" y="69215"/>
                  </a:moveTo>
                  <a:cubicBezTo>
                    <a:pt x="52832" y="48006"/>
                    <a:pt x="67818" y="30226"/>
                    <a:pt x="88265" y="24638"/>
                  </a:cubicBezTo>
                  <a:lnTo>
                    <a:pt x="88265" y="16383"/>
                  </a:lnTo>
                  <a:cubicBezTo>
                    <a:pt x="88265" y="8890"/>
                    <a:pt x="94361" y="2794"/>
                    <a:pt x="101854" y="2794"/>
                  </a:cubicBezTo>
                  <a:cubicBezTo>
                    <a:pt x="109347" y="2794"/>
                    <a:pt x="115443" y="8890"/>
                    <a:pt x="115443" y="16383"/>
                  </a:cubicBezTo>
                  <a:lnTo>
                    <a:pt x="115443" y="24638"/>
                  </a:lnTo>
                  <a:cubicBezTo>
                    <a:pt x="135890" y="30226"/>
                    <a:pt x="150876" y="48006"/>
                    <a:pt x="150876" y="69215"/>
                  </a:cubicBezTo>
                  <a:cubicBezTo>
                    <a:pt x="150749" y="76581"/>
                    <a:pt x="144780" y="82423"/>
                    <a:pt x="137541" y="82550"/>
                  </a:cubicBezTo>
                  <a:cubicBezTo>
                    <a:pt x="130048" y="82677"/>
                    <a:pt x="123825" y="76708"/>
                    <a:pt x="123698" y="69215"/>
                  </a:cubicBezTo>
                  <a:lnTo>
                    <a:pt x="123698" y="69215"/>
                  </a:lnTo>
                  <a:cubicBezTo>
                    <a:pt x="123571" y="63119"/>
                    <a:pt x="120523" y="57531"/>
                    <a:pt x="115443" y="54229"/>
                  </a:cubicBezTo>
                  <a:lnTo>
                    <a:pt x="115443" y="90043"/>
                  </a:lnTo>
                  <a:cubicBezTo>
                    <a:pt x="135890" y="95758"/>
                    <a:pt x="150876" y="113411"/>
                    <a:pt x="150876" y="134620"/>
                  </a:cubicBezTo>
                  <a:cubicBezTo>
                    <a:pt x="150876" y="155829"/>
                    <a:pt x="135890" y="173609"/>
                    <a:pt x="115443" y="179197"/>
                  </a:cubicBezTo>
                  <a:lnTo>
                    <a:pt x="115443" y="187452"/>
                  </a:lnTo>
                  <a:cubicBezTo>
                    <a:pt x="115443" y="194945"/>
                    <a:pt x="109347" y="201041"/>
                    <a:pt x="101854" y="201041"/>
                  </a:cubicBezTo>
                  <a:cubicBezTo>
                    <a:pt x="94361" y="201041"/>
                    <a:pt x="88265" y="194945"/>
                    <a:pt x="88265" y="187452"/>
                  </a:cubicBezTo>
                  <a:lnTo>
                    <a:pt x="88265" y="179197"/>
                  </a:lnTo>
                  <a:cubicBezTo>
                    <a:pt x="67818" y="173609"/>
                    <a:pt x="52832" y="155702"/>
                    <a:pt x="52832" y="134620"/>
                  </a:cubicBezTo>
                  <a:cubicBezTo>
                    <a:pt x="52832" y="127127"/>
                    <a:pt x="58928" y="121031"/>
                    <a:pt x="66421" y="121031"/>
                  </a:cubicBezTo>
                  <a:cubicBezTo>
                    <a:pt x="73914" y="121031"/>
                    <a:pt x="80010" y="127127"/>
                    <a:pt x="80010" y="134620"/>
                  </a:cubicBezTo>
                  <a:cubicBezTo>
                    <a:pt x="80137" y="140589"/>
                    <a:pt x="83185" y="146177"/>
                    <a:pt x="88265" y="149479"/>
                  </a:cubicBezTo>
                  <a:lnTo>
                    <a:pt x="88265" y="113792"/>
                  </a:lnTo>
                  <a:cubicBezTo>
                    <a:pt x="67818" y="108077"/>
                    <a:pt x="52832" y="90170"/>
                    <a:pt x="52832" y="69215"/>
                  </a:cubicBezTo>
                </a:path>
              </a:pathLst>
            </a:custGeom>
            <a:solidFill>
              <a:srgbClr val="FFFFFF"/>
            </a:solidFill>
          </p:spPr>
          <p:txBody>
            <a:bodyPr/>
            <a:lstStyle/>
            <a:p>
              <a:endParaRPr lang="en-US"/>
            </a:p>
          </p:txBody>
        </p:sp>
      </p:grpSp>
      <p:grpSp>
        <p:nvGrpSpPr>
          <p:cNvPr id="23" name="Group 23"/>
          <p:cNvGrpSpPr>
            <a:grpSpLocks noChangeAspect="1"/>
          </p:cNvGrpSpPr>
          <p:nvPr/>
        </p:nvGrpSpPr>
        <p:grpSpPr>
          <a:xfrm>
            <a:off x="12660309" y="4012561"/>
            <a:ext cx="4849809" cy="5496556"/>
            <a:chOff x="0" y="0"/>
            <a:chExt cx="3879850" cy="4397248"/>
          </a:xfrm>
        </p:grpSpPr>
        <p:sp>
          <p:nvSpPr>
            <p:cNvPr id="24" name="Freeform 24"/>
            <p:cNvSpPr/>
            <p:nvPr/>
          </p:nvSpPr>
          <p:spPr>
            <a:xfrm>
              <a:off x="63500" y="63500"/>
              <a:ext cx="3752850" cy="4270248"/>
            </a:xfrm>
            <a:custGeom>
              <a:avLst/>
              <a:gdLst/>
              <a:ahLst/>
              <a:cxnLst/>
              <a:rect l="l" t="t" r="r" b="b"/>
              <a:pathLst>
                <a:path w="3752850" h="4270248">
                  <a:moveTo>
                    <a:pt x="0" y="4270248"/>
                  </a:moveTo>
                  <a:lnTo>
                    <a:pt x="3752850" y="4270248"/>
                  </a:lnTo>
                  <a:lnTo>
                    <a:pt x="3752850" y="0"/>
                  </a:lnTo>
                  <a:lnTo>
                    <a:pt x="0" y="0"/>
                  </a:lnTo>
                  <a:close/>
                </a:path>
              </a:pathLst>
            </a:custGeom>
            <a:solidFill>
              <a:srgbClr val="00446A"/>
            </a:solidFill>
          </p:spPr>
          <p:txBody>
            <a:bodyPr/>
            <a:lstStyle/>
            <a:p>
              <a:endParaRPr lang="en-US"/>
            </a:p>
          </p:txBody>
        </p:sp>
        <p:sp>
          <p:nvSpPr>
            <p:cNvPr id="25" name="Freeform 25"/>
            <p:cNvSpPr/>
            <p:nvPr/>
          </p:nvSpPr>
          <p:spPr>
            <a:xfrm>
              <a:off x="449453" y="558546"/>
              <a:ext cx="356616" cy="188849"/>
            </a:xfrm>
            <a:custGeom>
              <a:avLst/>
              <a:gdLst/>
              <a:ahLst/>
              <a:cxnLst/>
              <a:rect l="l" t="t" r="r" b="b"/>
              <a:pathLst>
                <a:path w="356616" h="188849">
                  <a:moveTo>
                    <a:pt x="314579" y="10541"/>
                  </a:moveTo>
                  <a:cubicBezTo>
                    <a:pt x="314579" y="85852"/>
                    <a:pt x="253492" y="146812"/>
                    <a:pt x="178181" y="146812"/>
                  </a:cubicBezTo>
                  <a:cubicBezTo>
                    <a:pt x="102870" y="146812"/>
                    <a:pt x="41910" y="85852"/>
                    <a:pt x="41910" y="10541"/>
                  </a:cubicBezTo>
                  <a:cubicBezTo>
                    <a:pt x="41910" y="4699"/>
                    <a:pt x="37211" y="0"/>
                    <a:pt x="31369" y="0"/>
                  </a:cubicBezTo>
                  <a:lnTo>
                    <a:pt x="0" y="0"/>
                  </a:lnTo>
                  <a:lnTo>
                    <a:pt x="0" y="10541"/>
                  </a:lnTo>
                  <a:cubicBezTo>
                    <a:pt x="0" y="108966"/>
                    <a:pt x="79756" y="188849"/>
                    <a:pt x="178308" y="188849"/>
                  </a:cubicBezTo>
                  <a:cubicBezTo>
                    <a:pt x="276860" y="188849"/>
                    <a:pt x="356616" y="108966"/>
                    <a:pt x="356616" y="10541"/>
                  </a:cubicBezTo>
                  <a:lnTo>
                    <a:pt x="356616" y="0"/>
                  </a:lnTo>
                  <a:lnTo>
                    <a:pt x="325120" y="0"/>
                  </a:lnTo>
                  <a:cubicBezTo>
                    <a:pt x="319278" y="0"/>
                    <a:pt x="314579" y="4699"/>
                    <a:pt x="314579" y="10541"/>
                  </a:cubicBezTo>
                </a:path>
              </a:pathLst>
            </a:custGeom>
            <a:solidFill>
              <a:srgbClr val="FFFFFF"/>
            </a:solidFill>
          </p:spPr>
          <p:txBody>
            <a:bodyPr/>
            <a:lstStyle/>
            <a:p>
              <a:endParaRPr lang="en-US"/>
            </a:p>
          </p:txBody>
        </p:sp>
        <p:sp>
          <p:nvSpPr>
            <p:cNvPr id="26" name="Freeform 26"/>
            <p:cNvSpPr/>
            <p:nvPr/>
          </p:nvSpPr>
          <p:spPr>
            <a:xfrm>
              <a:off x="292100" y="558546"/>
              <a:ext cx="671068" cy="346075"/>
            </a:xfrm>
            <a:custGeom>
              <a:avLst/>
              <a:gdLst/>
              <a:ahLst/>
              <a:cxnLst/>
              <a:rect l="l" t="t" r="r" b="b"/>
              <a:pathLst>
                <a:path w="671068" h="346075">
                  <a:moveTo>
                    <a:pt x="660781" y="127"/>
                  </a:moveTo>
                  <a:lnTo>
                    <a:pt x="534924" y="127"/>
                  </a:lnTo>
                  <a:lnTo>
                    <a:pt x="534924" y="10668"/>
                  </a:lnTo>
                  <a:cubicBezTo>
                    <a:pt x="534924" y="120777"/>
                    <a:pt x="445643" y="209931"/>
                    <a:pt x="335661" y="209931"/>
                  </a:cubicBezTo>
                  <a:cubicBezTo>
                    <a:pt x="225679" y="209931"/>
                    <a:pt x="136398" y="120650"/>
                    <a:pt x="136398" y="10541"/>
                  </a:cubicBezTo>
                  <a:lnTo>
                    <a:pt x="136398" y="0"/>
                  </a:lnTo>
                  <a:lnTo>
                    <a:pt x="10541" y="0"/>
                  </a:lnTo>
                  <a:cubicBezTo>
                    <a:pt x="4699" y="0"/>
                    <a:pt x="0" y="4699"/>
                    <a:pt x="0" y="10541"/>
                  </a:cubicBezTo>
                  <a:lnTo>
                    <a:pt x="0" y="42037"/>
                  </a:lnTo>
                  <a:cubicBezTo>
                    <a:pt x="0" y="46736"/>
                    <a:pt x="3048" y="50800"/>
                    <a:pt x="7620" y="52070"/>
                  </a:cubicBezTo>
                  <a:lnTo>
                    <a:pt x="46736" y="63500"/>
                  </a:lnTo>
                  <a:cubicBezTo>
                    <a:pt x="49530" y="78994"/>
                    <a:pt x="53721" y="94234"/>
                    <a:pt x="58928" y="109220"/>
                  </a:cubicBezTo>
                  <a:lnTo>
                    <a:pt x="30734" y="138684"/>
                  </a:lnTo>
                  <a:cubicBezTo>
                    <a:pt x="27559" y="142113"/>
                    <a:pt x="26924" y="147193"/>
                    <a:pt x="29210" y="151130"/>
                  </a:cubicBezTo>
                  <a:lnTo>
                    <a:pt x="60706" y="205613"/>
                  </a:lnTo>
                  <a:cubicBezTo>
                    <a:pt x="62992" y="209677"/>
                    <a:pt x="67818" y="211709"/>
                    <a:pt x="72263" y="210566"/>
                  </a:cubicBezTo>
                  <a:lnTo>
                    <a:pt x="111887" y="200787"/>
                  </a:lnTo>
                  <a:cubicBezTo>
                    <a:pt x="122174" y="212852"/>
                    <a:pt x="133350" y="223901"/>
                    <a:pt x="145288" y="234188"/>
                  </a:cubicBezTo>
                  <a:lnTo>
                    <a:pt x="135509" y="273812"/>
                  </a:lnTo>
                  <a:cubicBezTo>
                    <a:pt x="134366" y="278384"/>
                    <a:pt x="136398" y="283083"/>
                    <a:pt x="140462" y="285369"/>
                  </a:cubicBezTo>
                  <a:lnTo>
                    <a:pt x="194945" y="316865"/>
                  </a:lnTo>
                  <a:cubicBezTo>
                    <a:pt x="199009" y="319151"/>
                    <a:pt x="204089" y="318643"/>
                    <a:pt x="207391" y="315341"/>
                  </a:cubicBezTo>
                  <a:lnTo>
                    <a:pt x="236855" y="287020"/>
                  </a:lnTo>
                  <a:cubicBezTo>
                    <a:pt x="251714" y="292354"/>
                    <a:pt x="267081" y="296418"/>
                    <a:pt x="282575" y="299212"/>
                  </a:cubicBezTo>
                  <a:lnTo>
                    <a:pt x="294005" y="338455"/>
                  </a:lnTo>
                  <a:cubicBezTo>
                    <a:pt x="295275" y="342900"/>
                    <a:pt x="299339" y="346075"/>
                    <a:pt x="304038" y="346075"/>
                  </a:cubicBezTo>
                  <a:lnTo>
                    <a:pt x="367030" y="346075"/>
                  </a:lnTo>
                  <a:cubicBezTo>
                    <a:pt x="371729" y="346075"/>
                    <a:pt x="375793" y="343027"/>
                    <a:pt x="377063" y="338455"/>
                  </a:cubicBezTo>
                  <a:lnTo>
                    <a:pt x="388493" y="299212"/>
                  </a:lnTo>
                  <a:cubicBezTo>
                    <a:pt x="403987" y="296418"/>
                    <a:pt x="419354" y="292227"/>
                    <a:pt x="434213" y="287020"/>
                  </a:cubicBezTo>
                  <a:lnTo>
                    <a:pt x="463677" y="315214"/>
                  </a:lnTo>
                  <a:cubicBezTo>
                    <a:pt x="466979" y="318516"/>
                    <a:pt x="472186" y="319024"/>
                    <a:pt x="476123" y="316738"/>
                  </a:cubicBezTo>
                  <a:lnTo>
                    <a:pt x="530606" y="285242"/>
                  </a:lnTo>
                  <a:cubicBezTo>
                    <a:pt x="534670" y="282956"/>
                    <a:pt x="536702" y="278130"/>
                    <a:pt x="535559" y="273685"/>
                  </a:cubicBezTo>
                  <a:lnTo>
                    <a:pt x="525780" y="234061"/>
                  </a:lnTo>
                  <a:cubicBezTo>
                    <a:pt x="537845" y="223774"/>
                    <a:pt x="549021" y="212725"/>
                    <a:pt x="559181" y="200660"/>
                  </a:cubicBezTo>
                  <a:lnTo>
                    <a:pt x="598805" y="210439"/>
                  </a:lnTo>
                  <a:cubicBezTo>
                    <a:pt x="603377" y="211582"/>
                    <a:pt x="608076" y="209550"/>
                    <a:pt x="610362" y="205486"/>
                  </a:cubicBezTo>
                  <a:lnTo>
                    <a:pt x="641858" y="151003"/>
                  </a:lnTo>
                  <a:cubicBezTo>
                    <a:pt x="644144" y="146939"/>
                    <a:pt x="643636" y="141859"/>
                    <a:pt x="640334" y="138557"/>
                  </a:cubicBezTo>
                  <a:lnTo>
                    <a:pt x="612140" y="109093"/>
                  </a:lnTo>
                  <a:cubicBezTo>
                    <a:pt x="617474" y="94234"/>
                    <a:pt x="621538" y="78994"/>
                    <a:pt x="624332" y="63373"/>
                  </a:cubicBezTo>
                  <a:lnTo>
                    <a:pt x="663448" y="51943"/>
                  </a:lnTo>
                  <a:cubicBezTo>
                    <a:pt x="667893" y="50673"/>
                    <a:pt x="671068" y="46609"/>
                    <a:pt x="671068" y="41910"/>
                  </a:cubicBezTo>
                  <a:lnTo>
                    <a:pt x="671068" y="10541"/>
                  </a:lnTo>
                  <a:cubicBezTo>
                    <a:pt x="671068" y="4699"/>
                    <a:pt x="666369" y="0"/>
                    <a:pt x="660527" y="0"/>
                  </a:cubicBezTo>
                </a:path>
              </a:pathLst>
            </a:custGeom>
            <a:solidFill>
              <a:srgbClr val="FFFFFF"/>
            </a:solidFill>
          </p:spPr>
          <p:txBody>
            <a:bodyPr/>
            <a:lstStyle/>
            <a:p>
              <a:endParaRPr lang="en-US"/>
            </a:p>
          </p:txBody>
        </p:sp>
        <p:sp>
          <p:nvSpPr>
            <p:cNvPr id="27" name="Freeform 27"/>
            <p:cNvSpPr/>
            <p:nvPr/>
          </p:nvSpPr>
          <p:spPr>
            <a:xfrm>
              <a:off x="375920" y="317373"/>
              <a:ext cx="83820" cy="94361"/>
            </a:xfrm>
            <a:custGeom>
              <a:avLst/>
              <a:gdLst/>
              <a:ahLst/>
              <a:cxnLst/>
              <a:rect l="l" t="t" r="r" b="b"/>
              <a:pathLst>
                <a:path w="83820" h="94361">
                  <a:moveTo>
                    <a:pt x="31496" y="0"/>
                  </a:moveTo>
                  <a:lnTo>
                    <a:pt x="0" y="20955"/>
                  </a:lnTo>
                  <a:lnTo>
                    <a:pt x="0" y="52451"/>
                  </a:lnTo>
                  <a:cubicBezTo>
                    <a:pt x="0" y="75565"/>
                    <a:pt x="18796" y="94361"/>
                    <a:pt x="41910" y="94361"/>
                  </a:cubicBezTo>
                  <a:cubicBezTo>
                    <a:pt x="65024" y="94361"/>
                    <a:pt x="83820" y="75565"/>
                    <a:pt x="83820" y="52451"/>
                  </a:cubicBezTo>
                  <a:lnTo>
                    <a:pt x="83820" y="21082"/>
                  </a:lnTo>
                  <a:lnTo>
                    <a:pt x="65532" y="21082"/>
                  </a:lnTo>
                  <a:cubicBezTo>
                    <a:pt x="51181" y="21082"/>
                    <a:pt x="37973" y="12954"/>
                    <a:pt x="31623" y="127"/>
                  </a:cubicBezTo>
                </a:path>
              </a:pathLst>
            </a:custGeom>
            <a:solidFill>
              <a:srgbClr val="FFFFFF"/>
            </a:solidFill>
          </p:spPr>
          <p:txBody>
            <a:bodyPr/>
            <a:lstStyle/>
            <a:p>
              <a:endParaRPr lang="en-US"/>
            </a:p>
          </p:txBody>
        </p:sp>
        <p:sp>
          <p:nvSpPr>
            <p:cNvPr id="28" name="Freeform 28"/>
            <p:cNvSpPr/>
            <p:nvPr/>
          </p:nvSpPr>
          <p:spPr>
            <a:xfrm>
              <a:off x="580517" y="254508"/>
              <a:ext cx="118618" cy="52578"/>
            </a:xfrm>
            <a:custGeom>
              <a:avLst/>
              <a:gdLst/>
              <a:ahLst/>
              <a:cxnLst/>
              <a:rect l="l" t="t" r="r" b="b"/>
              <a:pathLst>
                <a:path w="118618" h="52578">
                  <a:moveTo>
                    <a:pt x="45847" y="32004"/>
                  </a:moveTo>
                  <a:lnTo>
                    <a:pt x="51562" y="37719"/>
                  </a:lnTo>
                  <a:cubicBezTo>
                    <a:pt x="61087" y="47244"/>
                    <a:pt x="73914" y="52578"/>
                    <a:pt x="87376" y="52578"/>
                  </a:cubicBezTo>
                  <a:lnTo>
                    <a:pt x="101346" y="52578"/>
                  </a:lnTo>
                  <a:lnTo>
                    <a:pt x="111252" y="37592"/>
                  </a:lnTo>
                  <a:cubicBezTo>
                    <a:pt x="118618" y="26543"/>
                    <a:pt x="115697" y="11557"/>
                    <a:pt x="104648" y="4064"/>
                  </a:cubicBezTo>
                  <a:cubicBezTo>
                    <a:pt x="100711" y="1397"/>
                    <a:pt x="96012" y="0"/>
                    <a:pt x="91186" y="0"/>
                  </a:cubicBezTo>
                  <a:lnTo>
                    <a:pt x="31496" y="0"/>
                  </a:lnTo>
                  <a:cubicBezTo>
                    <a:pt x="14097" y="0"/>
                    <a:pt x="0" y="14097"/>
                    <a:pt x="0" y="31496"/>
                  </a:cubicBezTo>
                  <a:lnTo>
                    <a:pt x="0" y="49276"/>
                  </a:lnTo>
                  <a:lnTo>
                    <a:pt x="33274" y="30226"/>
                  </a:lnTo>
                  <a:cubicBezTo>
                    <a:pt x="37338" y="27940"/>
                    <a:pt x="42545" y="28575"/>
                    <a:pt x="45847" y="31877"/>
                  </a:cubicBezTo>
                </a:path>
              </a:pathLst>
            </a:custGeom>
            <a:solidFill>
              <a:srgbClr val="FFFFFF"/>
            </a:solidFill>
          </p:spPr>
          <p:txBody>
            <a:bodyPr/>
            <a:lstStyle/>
            <a:p>
              <a:endParaRPr lang="en-US"/>
            </a:p>
          </p:txBody>
        </p:sp>
        <p:sp>
          <p:nvSpPr>
            <p:cNvPr id="29" name="Freeform 29"/>
            <p:cNvSpPr/>
            <p:nvPr/>
          </p:nvSpPr>
          <p:spPr>
            <a:xfrm>
              <a:off x="512318" y="409575"/>
              <a:ext cx="230759" cy="117602"/>
            </a:xfrm>
            <a:custGeom>
              <a:avLst/>
              <a:gdLst/>
              <a:ahLst/>
              <a:cxnLst/>
              <a:rect l="l" t="t" r="r" b="b"/>
              <a:pathLst>
                <a:path w="230759" h="117602">
                  <a:moveTo>
                    <a:pt x="230759" y="96647"/>
                  </a:moveTo>
                  <a:cubicBezTo>
                    <a:pt x="230759" y="54483"/>
                    <a:pt x="205486" y="16383"/>
                    <a:pt x="166624" y="0"/>
                  </a:cubicBezTo>
                  <a:cubicBezTo>
                    <a:pt x="141986" y="28321"/>
                    <a:pt x="99060" y="31242"/>
                    <a:pt x="70866" y="6604"/>
                  </a:cubicBezTo>
                  <a:cubicBezTo>
                    <a:pt x="68580" y="4572"/>
                    <a:pt x="66294" y="2413"/>
                    <a:pt x="64262" y="0"/>
                  </a:cubicBezTo>
                  <a:cubicBezTo>
                    <a:pt x="25400" y="16383"/>
                    <a:pt x="0" y="54483"/>
                    <a:pt x="0" y="96647"/>
                  </a:cubicBezTo>
                  <a:lnTo>
                    <a:pt x="0" y="117602"/>
                  </a:lnTo>
                  <a:lnTo>
                    <a:pt x="230759" y="117602"/>
                  </a:lnTo>
                  <a:close/>
                </a:path>
              </a:pathLst>
            </a:custGeom>
            <a:solidFill>
              <a:srgbClr val="FFFFFF"/>
            </a:solidFill>
          </p:spPr>
          <p:txBody>
            <a:bodyPr/>
            <a:lstStyle/>
            <a:p>
              <a:endParaRPr lang="en-US"/>
            </a:p>
          </p:txBody>
        </p:sp>
        <p:sp>
          <p:nvSpPr>
            <p:cNvPr id="30" name="Freeform 30"/>
            <p:cNvSpPr/>
            <p:nvPr/>
          </p:nvSpPr>
          <p:spPr>
            <a:xfrm>
              <a:off x="580644" y="306959"/>
              <a:ext cx="94361" cy="104902"/>
            </a:xfrm>
            <a:custGeom>
              <a:avLst/>
              <a:gdLst/>
              <a:ahLst/>
              <a:cxnLst/>
              <a:rect l="l" t="t" r="r" b="b"/>
              <a:pathLst>
                <a:path w="94361" h="104902">
                  <a:moveTo>
                    <a:pt x="47117" y="104902"/>
                  </a:moveTo>
                  <a:cubicBezTo>
                    <a:pt x="73152" y="104902"/>
                    <a:pt x="94361" y="83820"/>
                    <a:pt x="94361" y="57658"/>
                  </a:cubicBezTo>
                  <a:lnTo>
                    <a:pt x="94361" y="20955"/>
                  </a:lnTo>
                  <a:lnTo>
                    <a:pt x="87376" y="20955"/>
                  </a:lnTo>
                  <a:cubicBezTo>
                    <a:pt x="68453" y="20955"/>
                    <a:pt x="50165" y="13462"/>
                    <a:pt x="36703" y="0"/>
                  </a:cubicBezTo>
                  <a:lnTo>
                    <a:pt x="0" y="20955"/>
                  </a:lnTo>
                  <a:lnTo>
                    <a:pt x="0" y="57658"/>
                  </a:lnTo>
                  <a:cubicBezTo>
                    <a:pt x="0" y="83693"/>
                    <a:pt x="21082" y="104902"/>
                    <a:pt x="47244" y="104902"/>
                  </a:cubicBezTo>
                </a:path>
              </a:pathLst>
            </a:custGeom>
            <a:solidFill>
              <a:srgbClr val="FFFFFF"/>
            </a:solidFill>
          </p:spPr>
          <p:txBody>
            <a:bodyPr/>
            <a:lstStyle/>
            <a:p>
              <a:endParaRPr lang="en-US"/>
            </a:p>
          </p:txBody>
        </p:sp>
        <p:sp>
          <p:nvSpPr>
            <p:cNvPr id="31" name="Freeform 31"/>
            <p:cNvSpPr/>
            <p:nvPr/>
          </p:nvSpPr>
          <p:spPr>
            <a:xfrm>
              <a:off x="328676" y="254508"/>
              <a:ext cx="178308" cy="153289"/>
            </a:xfrm>
            <a:custGeom>
              <a:avLst/>
              <a:gdLst/>
              <a:ahLst/>
              <a:cxnLst/>
              <a:rect l="l" t="t" r="r" b="b"/>
              <a:pathLst>
                <a:path w="178308" h="153289">
                  <a:moveTo>
                    <a:pt x="29845" y="135890"/>
                  </a:moveTo>
                  <a:cubicBezTo>
                    <a:pt x="27559" y="129286"/>
                    <a:pt x="26289" y="122301"/>
                    <a:pt x="26289" y="115316"/>
                  </a:cubicBezTo>
                  <a:lnTo>
                    <a:pt x="26289" y="83947"/>
                  </a:lnTo>
                  <a:cubicBezTo>
                    <a:pt x="26289" y="76962"/>
                    <a:pt x="29845" y="70358"/>
                    <a:pt x="35687" y="66548"/>
                  </a:cubicBezTo>
                  <a:lnTo>
                    <a:pt x="67183" y="45593"/>
                  </a:lnTo>
                  <a:cubicBezTo>
                    <a:pt x="76835" y="39116"/>
                    <a:pt x="89789" y="41783"/>
                    <a:pt x="96266" y="51435"/>
                  </a:cubicBezTo>
                  <a:cubicBezTo>
                    <a:pt x="96774" y="52197"/>
                    <a:pt x="97155" y="52959"/>
                    <a:pt x="97536" y="53721"/>
                  </a:cubicBezTo>
                  <a:cubicBezTo>
                    <a:pt x="100457" y="59436"/>
                    <a:pt x="106299" y="63119"/>
                    <a:pt x="112649" y="63119"/>
                  </a:cubicBezTo>
                  <a:lnTo>
                    <a:pt x="131191" y="63119"/>
                  </a:lnTo>
                  <a:cubicBezTo>
                    <a:pt x="142748" y="63119"/>
                    <a:pt x="152146" y="72517"/>
                    <a:pt x="152146" y="84074"/>
                  </a:cubicBezTo>
                  <a:lnTo>
                    <a:pt x="152146" y="115570"/>
                  </a:lnTo>
                  <a:cubicBezTo>
                    <a:pt x="152146" y="122555"/>
                    <a:pt x="151003" y="129540"/>
                    <a:pt x="148590" y="136017"/>
                  </a:cubicBezTo>
                  <a:cubicBezTo>
                    <a:pt x="159004" y="140462"/>
                    <a:pt x="168783" y="146177"/>
                    <a:pt x="177673" y="153289"/>
                  </a:cubicBezTo>
                  <a:cubicBezTo>
                    <a:pt x="178054" y="151257"/>
                    <a:pt x="178181" y="149098"/>
                    <a:pt x="178308" y="147066"/>
                  </a:cubicBezTo>
                  <a:lnTo>
                    <a:pt x="178308" y="89154"/>
                  </a:lnTo>
                  <a:cubicBezTo>
                    <a:pt x="178308" y="39878"/>
                    <a:pt x="138430" y="0"/>
                    <a:pt x="89154" y="0"/>
                  </a:cubicBezTo>
                  <a:cubicBezTo>
                    <a:pt x="39878" y="0"/>
                    <a:pt x="0" y="39878"/>
                    <a:pt x="0" y="89154"/>
                  </a:cubicBezTo>
                  <a:lnTo>
                    <a:pt x="0" y="146812"/>
                  </a:lnTo>
                  <a:cubicBezTo>
                    <a:pt x="127" y="148844"/>
                    <a:pt x="254" y="151003"/>
                    <a:pt x="635" y="153035"/>
                  </a:cubicBezTo>
                  <a:cubicBezTo>
                    <a:pt x="9525" y="146050"/>
                    <a:pt x="19304" y="140335"/>
                    <a:pt x="29718" y="135890"/>
                  </a:cubicBezTo>
                </a:path>
              </a:pathLst>
            </a:custGeom>
            <a:solidFill>
              <a:srgbClr val="FFFFFF"/>
            </a:solidFill>
          </p:spPr>
          <p:txBody>
            <a:bodyPr/>
            <a:lstStyle/>
            <a:p>
              <a:endParaRPr lang="en-US"/>
            </a:p>
          </p:txBody>
        </p:sp>
        <p:sp>
          <p:nvSpPr>
            <p:cNvPr id="32" name="Freeform 32"/>
            <p:cNvSpPr/>
            <p:nvPr/>
          </p:nvSpPr>
          <p:spPr>
            <a:xfrm>
              <a:off x="302514" y="408813"/>
              <a:ext cx="207264" cy="118491"/>
            </a:xfrm>
            <a:custGeom>
              <a:avLst/>
              <a:gdLst/>
              <a:ahLst/>
              <a:cxnLst/>
              <a:rect l="l" t="t" r="r" b="b"/>
              <a:pathLst>
                <a:path w="207264" h="118491">
                  <a:moveTo>
                    <a:pt x="10541" y="118364"/>
                  </a:moveTo>
                  <a:lnTo>
                    <a:pt x="188849" y="118364"/>
                  </a:lnTo>
                  <a:lnTo>
                    <a:pt x="188849" y="97409"/>
                  </a:lnTo>
                  <a:cubicBezTo>
                    <a:pt x="188849" y="74295"/>
                    <a:pt x="195199" y="51562"/>
                    <a:pt x="207264" y="31877"/>
                  </a:cubicBezTo>
                  <a:cubicBezTo>
                    <a:pt x="196088" y="17780"/>
                    <a:pt x="181356" y="6858"/>
                    <a:pt x="164719" y="0"/>
                  </a:cubicBezTo>
                  <a:cubicBezTo>
                    <a:pt x="143256" y="27178"/>
                    <a:pt x="103886" y="31877"/>
                    <a:pt x="76581" y="10541"/>
                  </a:cubicBezTo>
                  <a:cubicBezTo>
                    <a:pt x="72644" y="7493"/>
                    <a:pt x="69215" y="3937"/>
                    <a:pt x="66040" y="0"/>
                  </a:cubicBezTo>
                  <a:cubicBezTo>
                    <a:pt x="26162" y="15875"/>
                    <a:pt x="0" y="54483"/>
                    <a:pt x="0" y="97409"/>
                  </a:cubicBezTo>
                  <a:lnTo>
                    <a:pt x="0" y="107950"/>
                  </a:lnTo>
                  <a:cubicBezTo>
                    <a:pt x="0" y="113792"/>
                    <a:pt x="4699" y="118491"/>
                    <a:pt x="10541" y="118491"/>
                  </a:cubicBezTo>
                </a:path>
              </a:pathLst>
            </a:custGeom>
            <a:solidFill>
              <a:srgbClr val="FFFFFF"/>
            </a:solidFill>
          </p:spPr>
          <p:txBody>
            <a:bodyPr/>
            <a:lstStyle/>
            <a:p>
              <a:endParaRPr lang="en-US"/>
            </a:p>
          </p:txBody>
        </p:sp>
        <p:sp>
          <p:nvSpPr>
            <p:cNvPr id="33" name="Freeform 33"/>
            <p:cNvSpPr/>
            <p:nvPr/>
          </p:nvSpPr>
          <p:spPr>
            <a:xfrm>
              <a:off x="745617" y="409067"/>
              <a:ext cx="207264" cy="118110"/>
            </a:xfrm>
            <a:custGeom>
              <a:avLst/>
              <a:gdLst/>
              <a:ahLst/>
              <a:cxnLst/>
              <a:rect l="l" t="t" r="r" b="b"/>
              <a:pathLst>
                <a:path w="207264" h="118110">
                  <a:moveTo>
                    <a:pt x="18415" y="118110"/>
                  </a:moveTo>
                  <a:lnTo>
                    <a:pt x="196723" y="118110"/>
                  </a:lnTo>
                  <a:cubicBezTo>
                    <a:pt x="202565" y="118110"/>
                    <a:pt x="207264" y="113411"/>
                    <a:pt x="207264" y="107569"/>
                  </a:cubicBezTo>
                  <a:lnTo>
                    <a:pt x="207264" y="97028"/>
                  </a:lnTo>
                  <a:cubicBezTo>
                    <a:pt x="207137" y="54356"/>
                    <a:pt x="181356" y="16002"/>
                    <a:pt x="141859" y="0"/>
                  </a:cubicBezTo>
                  <a:cubicBezTo>
                    <a:pt x="129667" y="15113"/>
                    <a:pt x="111252" y="23876"/>
                    <a:pt x="91821" y="23622"/>
                  </a:cubicBezTo>
                  <a:cubicBezTo>
                    <a:pt x="72263" y="23622"/>
                    <a:pt x="53594" y="15113"/>
                    <a:pt x="40767" y="508"/>
                  </a:cubicBezTo>
                  <a:cubicBezTo>
                    <a:pt x="24765" y="7366"/>
                    <a:pt x="10795" y="18034"/>
                    <a:pt x="0" y="31496"/>
                  </a:cubicBezTo>
                  <a:cubicBezTo>
                    <a:pt x="12065" y="51181"/>
                    <a:pt x="18415" y="73914"/>
                    <a:pt x="18415" y="97028"/>
                  </a:cubicBezTo>
                  <a:close/>
                </a:path>
              </a:pathLst>
            </a:custGeom>
            <a:solidFill>
              <a:srgbClr val="FFFFFF"/>
            </a:solidFill>
          </p:spPr>
          <p:txBody>
            <a:bodyPr/>
            <a:lstStyle/>
            <a:p>
              <a:endParaRPr lang="en-US"/>
            </a:p>
          </p:txBody>
        </p:sp>
        <p:sp>
          <p:nvSpPr>
            <p:cNvPr id="34" name="Freeform 34"/>
            <p:cNvSpPr/>
            <p:nvPr/>
          </p:nvSpPr>
          <p:spPr>
            <a:xfrm>
              <a:off x="790321" y="318262"/>
              <a:ext cx="94361" cy="93599"/>
            </a:xfrm>
            <a:custGeom>
              <a:avLst/>
              <a:gdLst/>
              <a:ahLst/>
              <a:cxnLst/>
              <a:rect l="l" t="t" r="r" b="b"/>
              <a:pathLst>
                <a:path w="94361" h="93599">
                  <a:moveTo>
                    <a:pt x="47117" y="93599"/>
                  </a:moveTo>
                  <a:cubicBezTo>
                    <a:pt x="73152" y="93599"/>
                    <a:pt x="94361" y="72517"/>
                    <a:pt x="94361" y="35941"/>
                  </a:cubicBezTo>
                  <a:lnTo>
                    <a:pt x="94361" y="17145"/>
                  </a:lnTo>
                  <a:cubicBezTo>
                    <a:pt x="87503" y="18542"/>
                    <a:pt x="80391" y="18542"/>
                    <a:pt x="73406" y="17272"/>
                  </a:cubicBezTo>
                  <a:cubicBezTo>
                    <a:pt x="59690" y="14605"/>
                    <a:pt x="46736" y="8763"/>
                    <a:pt x="35687" y="0"/>
                  </a:cubicBezTo>
                  <a:lnTo>
                    <a:pt x="0" y="20447"/>
                  </a:lnTo>
                  <a:lnTo>
                    <a:pt x="0" y="46355"/>
                  </a:lnTo>
                  <a:cubicBezTo>
                    <a:pt x="0" y="72390"/>
                    <a:pt x="21082" y="93599"/>
                    <a:pt x="47244" y="93599"/>
                  </a:cubicBezTo>
                </a:path>
              </a:pathLst>
            </a:custGeom>
            <a:solidFill>
              <a:srgbClr val="FFFFFF"/>
            </a:solidFill>
          </p:spPr>
          <p:txBody>
            <a:bodyPr/>
            <a:lstStyle/>
            <a:p>
              <a:endParaRPr lang="en-US"/>
            </a:p>
          </p:txBody>
        </p:sp>
        <p:sp>
          <p:nvSpPr>
            <p:cNvPr id="35" name="Freeform 35"/>
            <p:cNvSpPr/>
            <p:nvPr/>
          </p:nvSpPr>
          <p:spPr>
            <a:xfrm>
              <a:off x="790194" y="254635"/>
              <a:ext cx="115316" cy="61722"/>
            </a:xfrm>
            <a:custGeom>
              <a:avLst/>
              <a:gdLst/>
              <a:ahLst/>
              <a:cxnLst/>
              <a:rect l="l" t="t" r="r" b="b"/>
              <a:pathLst>
                <a:path w="115316" h="61722">
                  <a:moveTo>
                    <a:pt x="43307" y="42926"/>
                  </a:moveTo>
                  <a:lnTo>
                    <a:pt x="48387" y="46990"/>
                  </a:lnTo>
                  <a:cubicBezTo>
                    <a:pt x="56896" y="53721"/>
                    <a:pt x="66929" y="58420"/>
                    <a:pt x="77470" y="60452"/>
                  </a:cubicBezTo>
                  <a:cubicBezTo>
                    <a:pt x="84963" y="61722"/>
                    <a:pt x="92710" y="60706"/>
                    <a:pt x="99695" y="57658"/>
                  </a:cubicBezTo>
                  <a:lnTo>
                    <a:pt x="108077" y="54229"/>
                  </a:lnTo>
                  <a:cubicBezTo>
                    <a:pt x="112649" y="52324"/>
                    <a:pt x="115316" y="47371"/>
                    <a:pt x="114427" y="42545"/>
                  </a:cubicBezTo>
                  <a:cubicBezTo>
                    <a:pt x="109728" y="17907"/>
                    <a:pt x="88138" y="0"/>
                    <a:pt x="62992" y="0"/>
                  </a:cubicBezTo>
                  <a:lnTo>
                    <a:pt x="31496" y="0"/>
                  </a:lnTo>
                  <a:cubicBezTo>
                    <a:pt x="14097" y="0"/>
                    <a:pt x="0" y="14097"/>
                    <a:pt x="0" y="31496"/>
                  </a:cubicBezTo>
                  <a:lnTo>
                    <a:pt x="0" y="60071"/>
                  </a:lnTo>
                  <a:lnTo>
                    <a:pt x="31496" y="42037"/>
                  </a:lnTo>
                  <a:cubicBezTo>
                    <a:pt x="35179" y="39878"/>
                    <a:pt x="39878" y="40259"/>
                    <a:pt x="43180" y="42926"/>
                  </a:cubicBezTo>
                </a:path>
              </a:pathLst>
            </a:custGeom>
            <a:solidFill>
              <a:srgbClr val="FFFFFF"/>
            </a:solidFill>
          </p:spPr>
          <p:txBody>
            <a:bodyPr/>
            <a:lstStyle/>
            <a:p>
              <a:endParaRPr lang="en-US"/>
            </a:p>
          </p:txBody>
        </p:sp>
      </p:grpSp>
      <p:sp>
        <p:nvSpPr>
          <p:cNvPr id="36" name="TextBox 36"/>
          <p:cNvSpPr txBox="1"/>
          <p:nvPr/>
        </p:nvSpPr>
        <p:spPr>
          <a:xfrm>
            <a:off x="2651129" y="689622"/>
            <a:ext cx="15137511" cy="1547668"/>
          </a:xfrm>
          <a:prstGeom prst="rect">
            <a:avLst/>
          </a:prstGeom>
        </p:spPr>
        <p:txBody>
          <a:bodyPr lIns="0" tIns="0" rIns="0" bIns="0" rtlCol="0" anchor="t">
            <a:spAutoFit/>
          </a:bodyPr>
          <a:lstStyle/>
          <a:p>
            <a:pPr algn="l">
              <a:lnSpc>
                <a:spcPts val="13099"/>
              </a:lnSpc>
            </a:pPr>
            <a:r>
              <a:rPr lang="en-US" sz="9356" b="1" spc="74" dirty="0">
                <a:solidFill>
                  <a:srgbClr val="00446A"/>
                </a:solidFill>
                <a:latin typeface="Myriad Ultra-Bold"/>
                <a:ea typeface="Myriad Ultra-Bold"/>
                <a:cs typeface="Myriad Ultra-Bold"/>
                <a:sym typeface="Myriad Ultra-Bold"/>
              </a:rPr>
              <a:t>Funding Priorities</a:t>
            </a:r>
          </a:p>
        </p:txBody>
      </p:sp>
      <p:sp>
        <p:nvSpPr>
          <p:cNvPr id="38" name="TextBox 38"/>
          <p:cNvSpPr txBox="1"/>
          <p:nvPr/>
        </p:nvSpPr>
        <p:spPr>
          <a:xfrm>
            <a:off x="8893683" y="4404170"/>
            <a:ext cx="3316950" cy="644521"/>
          </a:xfrm>
          <a:prstGeom prst="rect">
            <a:avLst/>
          </a:prstGeom>
        </p:spPr>
        <p:txBody>
          <a:bodyPr lIns="0" tIns="0" rIns="0" bIns="0" rtlCol="0" anchor="t">
            <a:spAutoFit/>
          </a:bodyPr>
          <a:lstStyle/>
          <a:p>
            <a:pPr algn="l">
              <a:lnSpc>
                <a:spcPts val="4899"/>
              </a:lnSpc>
            </a:pPr>
            <a:r>
              <a:rPr lang="en-US" sz="3499" b="1" spc="3">
                <a:solidFill>
                  <a:srgbClr val="FFFFFF"/>
                </a:solidFill>
                <a:latin typeface="Myriad Ultra-Bold"/>
                <a:ea typeface="Myriad Ultra-Bold"/>
                <a:cs typeface="Myriad Ultra-Bold"/>
                <a:sym typeface="Myriad Ultra-Bold"/>
              </a:rPr>
              <a:t>Human Services</a:t>
            </a:r>
          </a:p>
        </p:txBody>
      </p:sp>
      <p:sp>
        <p:nvSpPr>
          <p:cNvPr id="39" name="TextBox 39"/>
          <p:cNvSpPr txBox="1"/>
          <p:nvPr/>
        </p:nvSpPr>
        <p:spPr>
          <a:xfrm>
            <a:off x="14041434" y="4350318"/>
            <a:ext cx="2851821" cy="905066"/>
          </a:xfrm>
          <a:prstGeom prst="rect">
            <a:avLst/>
          </a:prstGeom>
        </p:spPr>
        <p:txBody>
          <a:bodyPr lIns="0" tIns="0" rIns="0" bIns="0" rtlCol="0" anchor="t">
            <a:spAutoFit/>
          </a:bodyPr>
          <a:lstStyle/>
          <a:p>
            <a:pPr algn="l">
              <a:lnSpc>
                <a:spcPts val="3251"/>
              </a:lnSpc>
            </a:pPr>
            <a:r>
              <a:rPr lang="en-US" sz="3499" b="1">
                <a:solidFill>
                  <a:srgbClr val="FFFFFF"/>
                </a:solidFill>
                <a:latin typeface="Myriad Ultra-Bold"/>
                <a:ea typeface="Myriad Ultra-Bold"/>
                <a:cs typeface="Myriad Ultra-Bold"/>
                <a:sym typeface="Myriad Ultra-Bold"/>
              </a:rPr>
              <a:t>Workforce Development</a:t>
            </a:r>
          </a:p>
        </p:txBody>
      </p:sp>
      <p:sp>
        <p:nvSpPr>
          <p:cNvPr id="42" name="TextBox 42"/>
          <p:cNvSpPr txBox="1"/>
          <p:nvPr/>
        </p:nvSpPr>
        <p:spPr>
          <a:xfrm>
            <a:off x="7957030" y="5344239"/>
            <a:ext cx="3942707" cy="1116842"/>
          </a:xfrm>
          <a:prstGeom prst="rect">
            <a:avLst/>
          </a:prstGeom>
        </p:spPr>
        <p:txBody>
          <a:bodyPr lIns="0" tIns="0" rIns="0" bIns="0" rtlCol="0" anchor="t">
            <a:spAutoFit/>
          </a:bodyPr>
          <a:lstStyle/>
          <a:p>
            <a:pPr algn="l">
              <a:lnSpc>
                <a:spcPts val="2875"/>
              </a:lnSpc>
            </a:pPr>
            <a:r>
              <a:rPr lang="en-US" sz="2124" b="1" spc="2">
                <a:solidFill>
                  <a:srgbClr val="FFFFFF"/>
                </a:solidFill>
                <a:latin typeface="Myriad Bold"/>
                <a:ea typeface="Myriad Bold"/>
                <a:cs typeface="Myriad Bold"/>
                <a:sym typeface="Myriad Bold"/>
              </a:rPr>
              <a:t>Social safety nets to support vulnerable populations in times of greatest need.</a:t>
            </a:r>
          </a:p>
        </p:txBody>
      </p:sp>
      <p:sp>
        <p:nvSpPr>
          <p:cNvPr id="43" name="TextBox 43"/>
          <p:cNvSpPr txBox="1"/>
          <p:nvPr/>
        </p:nvSpPr>
        <p:spPr>
          <a:xfrm>
            <a:off x="7957030" y="6804803"/>
            <a:ext cx="4109494" cy="2206373"/>
          </a:xfrm>
          <a:prstGeom prst="rect">
            <a:avLst/>
          </a:prstGeom>
        </p:spPr>
        <p:txBody>
          <a:bodyPr wrap="square" lIns="0" tIns="0" rIns="0" bIns="0" rtlCol="0" anchor="t">
            <a:spAutoFit/>
          </a:bodyPr>
          <a:lstStyle/>
          <a:p>
            <a:pPr algn="l">
              <a:lnSpc>
                <a:spcPts val="2875"/>
              </a:lnSpc>
            </a:pPr>
            <a:r>
              <a:rPr lang="en-US" sz="2124" b="1" spc="2" dirty="0">
                <a:solidFill>
                  <a:srgbClr val="FFFFFF"/>
                </a:solidFill>
                <a:latin typeface="Myriad Bold"/>
                <a:ea typeface="Myriad Bold"/>
                <a:cs typeface="Myriad Bold"/>
                <a:sym typeface="Myriad Bold"/>
              </a:rPr>
              <a:t>Specifically:</a:t>
            </a:r>
          </a:p>
          <a:p>
            <a:pPr marL="342900" indent="-342900" algn="l">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Housing assistance</a:t>
            </a:r>
          </a:p>
          <a:p>
            <a:pPr marL="342900" indent="-342900">
              <a:lnSpc>
                <a:spcPts val="2875"/>
              </a:lnSpc>
              <a:buFont typeface="Arial" panose="020B0604020202020204" pitchFamily="34" charset="0"/>
              <a:buChar char="•"/>
            </a:pPr>
            <a:r>
              <a:rPr lang="en-US" sz="2124" dirty="0">
                <a:solidFill>
                  <a:srgbClr val="FFFFFF"/>
                </a:solidFill>
                <a:latin typeface="Myriad"/>
                <a:ea typeface="Myriad"/>
                <a:cs typeface="Myriad"/>
                <a:sym typeface="Myriad"/>
              </a:rPr>
              <a:t>Food security</a:t>
            </a:r>
          </a:p>
          <a:p>
            <a:pPr marL="342900" indent="-342900">
              <a:lnSpc>
                <a:spcPts val="2875"/>
              </a:lnSpc>
              <a:buFont typeface="Arial" panose="020B0604020202020204" pitchFamily="34" charset="0"/>
              <a:buChar char="•"/>
            </a:pPr>
            <a:r>
              <a:rPr lang="en-US" sz="2124" dirty="0">
                <a:solidFill>
                  <a:srgbClr val="FFFFFF"/>
                </a:solidFill>
                <a:latin typeface="Myriad"/>
                <a:ea typeface="Myriad"/>
                <a:cs typeface="Myriad"/>
                <a:sym typeface="Myriad"/>
              </a:rPr>
              <a:t>Healthcare access for un-/under-insured individuals</a:t>
            </a:r>
          </a:p>
          <a:p>
            <a:pPr marL="342900" indent="-342900">
              <a:lnSpc>
                <a:spcPts val="2875"/>
              </a:lnSpc>
              <a:buFont typeface="Arial" panose="020B0604020202020204" pitchFamily="34" charset="0"/>
              <a:buChar char="•"/>
            </a:pPr>
            <a:r>
              <a:rPr lang="en-US" sz="2124" dirty="0">
                <a:solidFill>
                  <a:srgbClr val="FFFFFF"/>
                </a:solidFill>
                <a:latin typeface="Myriad"/>
                <a:ea typeface="Myriad"/>
                <a:cs typeface="Myriad"/>
                <a:sym typeface="Myriad"/>
              </a:rPr>
              <a:t>Youth mental health services</a:t>
            </a:r>
          </a:p>
        </p:txBody>
      </p:sp>
      <p:sp>
        <p:nvSpPr>
          <p:cNvPr id="48" name="TextBox 48"/>
          <p:cNvSpPr txBox="1"/>
          <p:nvPr/>
        </p:nvSpPr>
        <p:spPr>
          <a:xfrm>
            <a:off x="13042011" y="5344513"/>
            <a:ext cx="3715572" cy="1481983"/>
          </a:xfrm>
          <a:prstGeom prst="rect">
            <a:avLst/>
          </a:prstGeom>
        </p:spPr>
        <p:txBody>
          <a:bodyPr lIns="0" tIns="0" rIns="0" bIns="0" rtlCol="0" anchor="t">
            <a:spAutoFit/>
          </a:bodyPr>
          <a:lstStyle/>
          <a:p>
            <a:pPr algn="l">
              <a:lnSpc>
                <a:spcPts val="2875"/>
              </a:lnSpc>
            </a:pPr>
            <a:r>
              <a:rPr lang="en-US" sz="2124" b="1">
                <a:solidFill>
                  <a:srgbClr val="FFFFFF"/>
                </a:solidFill>
                <a:latin typeface="Myriad Bold"/>
                <a:ea typeface="Myriad Bold"/>
                <a:cs typeface="Myriad Bold"/>
                <a:sym typeface="Myriad Bold"/>
              </a:rPr>
              <a:t>Career opportunities and skills development to support pathways to economic self- sufficiency.</a:t>
            </a:r>
          </a:p>
        </p:txBody>
      </p:sp>
      <p:sp>
        <p:nvSpPr>
          <p:cNvPr id="49" name="TextBox 49"/>
          <p:cNvSpPr txBox="1"/>
          <p:nvPr/>
        </p:nvSpPr>
        <p:spPr>
          <a:xfrm>
            <a:off x="13042010" y="7170218"/>
            <a:ext cx="4026789" cy="1462580"/>
          </a:xfrm>
          <a:prstGeom prst="rect">
            <a:avLst/>
          </a:prstGeom>
        </p:spPr>
        <p:txBody>
          <a:bodyPr wrap="square" lIns="0" tIns="0" rIns="0" bIns="0" rtlCol="0" anchor="t">
            <a:spAutoFit/>
          </a:bodyPr>
          <a:lstStyle/>
          <a:p>
            <a:pPr algn="l">
              <a:lnSpc>
                <a:spcPts val="2875"/>
              </a:lnSpc>
            </a:pPr>
            <a:r>
              <a:rPr lang="en-US" sz="2124" b="1" spc="2" dirty="0">
                <a:solidFill>
                  <a:srgbClr val="FFFFFF"/>
                </a:solidFill>
                <a:latin typeface="Myriad Bold"/>
                <a:ea typeface="Myriad Bold"/>
                <a:cs typeface="Myriad Bold"/>
                <a:sym typeface="Myriad Bold"/>
              </a:rPr>
              <a:t>Specifically:</a:t>
            </a:r>
          </a:p>
          <a:p>
            <a:pPr marL="342900" indent="-342900" algn="l">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Job training</a:t>
            </a:r>
          </a:p>
          <a:p>
            <a:pPr marL="342900" indent="-342900" algn="l">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Employment supports</a:t>
            </a:r>
          </a:p>
          <a:p>
            <a:pPr marL="342900" indent="-342900" algn="l">
              <a:lnSpc>
                <a:spcPts val="2875"/>
              </a:lnSpc>
              <a:buFont typeface="Arial" panose="020B0604020202020204" pitchFamily="34" charset="0"/>
              <a:buChar char="•"/>
            </a:pPr>
            <a:r>
              <a:rPr lang="en-US" sz="2124" spc="2" dirty="0">
                <a:solidFill>
                  <a:srgbClr val="FFFFFF"/>
                </a:solidFill>
                <a:latin typeface="Myriad"/>
                <a:ea typeface="Myriad"/>
                <a:cs typeface="Myriad"/>
                <a:sym typeface="Myriad"/>
              </a:rPr>
              <a:t>Reentry programs</a:t>
            </a:r>
          </a:p>
        </p:txBody>
      </p:sp>
      <p:sp>
        <p:nvSpPr>
          <p:cNvPr id="50" name="TextBox 49">
            <a:extLst>
              <a:ext uri="{FF2B5EF4-FFF2-40B4-BE49-F238E27FC236}">
                <a16:creationId xmlns:a16="http://schemas.microsoft.com/office/drawing/2014/main" id="{C7A39EE2-A5EA-2C37-7D9B-A46EB6912DD5}"/>
              </a:ext>
            </a:extLst>
          </p:cNvPr>
          <p:cNvSpPr txBox="1"/>
          <p:nvPr/>
        </p:nvSpPr>
        <p:spPr>
          <a:xfrm>
            <a:off x="2418710" y="2628900"/>
            <a:ext cx="15012032" cy="913070"/>
          </a:xfrm>
          <a:prstGeom prst="rect">
            <a:avLst/>
          </a:prstGeom>
          <a:noFill/>
        </p:spPr>
        <p:txBody>
          <a:bodyPr wrap="square" rtlCol="0">
            <a:spAutoFit/>
          </a:bodyPr>
          <a:lstStyle/>
          <a:p>
            <a:pPr algn="l">
              <a:lnSpc>
                <a:spcPts val="3249"/>
              </a:lnSpc>
            </a:pPr>
            <a:r>
              <a:rPr lang="en-US" sz="2600" b="1" spc="40" dirty="0">
                <a:solidFill>
                  <a:srgbClr val="3A7C9F"/>
                </a:solidFill>
                <a:latin typeface="Myriad Bold"/>
                <a:ea typeface="Myriad Bold"/>
                <a:cs typeface="Myriad Bold"/>
                <a:sym typeface="Myriad Bold"/>
              </a:rPr>
              <a:t>Organizations applying for funding must measure impact in a manner that aligns with at least one of these funding priorities </a:t>
            </a:r>
            <a:r>
              <a:rPr lang="en-US" sz="2600" b="1" u="sng" spc="40" dirty="0">
                <a:solidFill>
                  <a:srgbClr val="3A7C9F"/>
                </a:solidFill>
                <a:latin typeface="Myriad Bold"/>
                <a:ea typeface="Myriad Bold"/>
                <a:cs typeface="Myriad Bold"/>
                <a:sym typeface="Myriad Bold"/>
              </a:rPr>
              <a:t>and</a:t>
            </a:r>
            <a:r>
              <a:rPr lang="en-US" sz="2600" b="1" spc="40" dirty="0">
                <a:solidFill>
                  <a:srgbClr val="3A7C9F"/>
                </a:solidFill>
                <a:latin typeface="Myriad Bold"/>
                <a:ea typeface="Myriad Bold"/>
                <a:cs typeface="Myriad Bold"/>
                <a:sym typeface="Myriad Bold"/>
              </a:rPr>
              <a:t> one of the specific areas of interest: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36A35-C854-1587-67E9-0FA88F3C21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C32A62-ADD8-0EB1-8FA2-B91B134D1C58}"/>
              </a:ext>
            </a:extLst>
          </p:cNvPr>
          <p:cNvSpPr/>
          <p:nvPr/>
        </p:nvSpPr>
        <p:spPr>
          <a:xfrm>
            <a:off x="0" y="12985"/>
            <a:ext cx="18288000" cy="3524250"/>
          </a:xfrm>
          <a:custGeom>
            <a:avLst/>
            <a:gdLst/>
            <a:ahLst/>
            <a:cxnLst/>
            <a:rect l="l" t="t" r="r" b="b"/>
            <a:pathLst>
              <a:path w="18288000" h="3524250">
                <a:moveTo>
                  <a:pt x="0" y="0"/>
                </a:moveTo>
                <a:lnTo>
                  <a:pt x="18288000" y="0"/>
                </a:lnTo>
                <a:lnTo>
                  <a:pt x="18288000" y="3524250"/>
                </a:lnTo>
                <a:lnTo>
                  <a:pt x="0" y="3524250"/>
                </a:lnTo>
                <a:lnTo>
                  <a:pt x="0" y="0"/>
                </a:lnTo>
                <a:close/>
              </a:path>
            </a:pathLst>
          </a:custGeom>
          <a:blipFill>
            <a:blip r:embed="rId3"/>
            <a:stretch>
              <a:fillRect t="-71184" b="-80643"/>
            </a:stretch>
          </a:blipFill>
        </p:spPr>
        <p:txBody>
          <a:bodyPr/>
          <a:lstStyle/>
          <a:p>
            <a:endParaRPr lang="en-US"/>
          </a:p>
        </p:txBody>
      </p:sp>
      <p:sp>
        <p:nvSpPr>
          <p:cNvPr id="3" name="Freeform 3">
            <a:extLst>
              <a:ext uri="{FF2B5EF4-FFF2-40B4-BE49-F238E27FC236}">
                <a16:creationId xmlns:a16="http://schemas.microsoft.com/office/drawing/2014/main" id="{47AE32DE-3B0F-22CE-3D10-D9280EE1979D}"/>
              </a:ext>
            </a:extLst>
          </p:cNvPr>
          <p:cNvSpPr/>
          <p:nvPr/>
        </p:nvSpPr>
        <p:spPr>
          <a:xfrm>
            <a:off x="0" y="12991"/>
            <a:ext cx="18288000" cy="10261019"/>
          </a:xfrm>
          <a:custGeom>
            <a:avLst/>
            <a:gdLst/>
            <a:ahLst/>
            <a:cxnLst/>
            <a:rect l="l" t="t" r="r" b="b"/>
            <a:pathLst>
              <a:path w="18288000" h="10261019">
                <a:moveTo>
                  <a:pt x="0" y="0"/>
                </a:moveTo>
                <a:lnTo>
                  <a:pt x="18288000" y="0"/>
                </a:lnTo>
                <a:lnTo>
                  <a:pt x="18288000" y="10261019"/>
                </a:lnTo>
                <a:lnTo>
                  <a:pt x="0" y="10261019"/>
                </a:lnTo>
                <a:lnTo>
                  <a:pt x="0" y="0"/>
                </a:lnTo>
                <a:close/>
              </a:path>
            </a:pathLst>
          </a:custGeom>
          <a:blipFill>
            <a:blip r:embed="rId4"/>
            <a:stretch>
              <a:fillRect t="-58200" b="-47693"/>
            </a:stretch>
          </a:blipFill>
        </p:spPr>
        <p:txBody>
          <a:bodyPr/>
          <a:lstStyle/>
          <a:p>
            <a:endParaRPr lang="en-US"/>
          </a:p>
        </p:txBody>
      </p:sp>
      <p:sp>
        <p:nvSpPr>
          <p:cNvPr id="4" name="Freeform 4">
            <a:extLst>
              <a:ext uri="{FF2B5EF4-FFF2-40B4-BE49-F238E27FC236}">
                <a16:creationId xmlns:a16="http://schemas.microsoft.com/office/drawing/2014/main" id="{3A97A62E-0E89-C8F7-F140-5E3F505D782C}"/>
              </a:ext>
            </a:extLst>
          </p:cNvPr>
          <p:cNvSpPr/>
          <p:nvPr/>
        </p:nvSpPr>
        <p:spPr>
          <a:xfrm>
            <a:off x="0" y="3537235"/>
            <a:ext cx="18288000" cy="6797430"/>
          </a:xfrm>
          <a:custGeom>
            <a:avLst/>
            <a:gdLst/>
            <a:ahLst/>
            <a:cxnLst/>
            <a:rect l="l" t="t" r="r" b="b"/>
            <a:pathLst>
              <a:path w="18288000" h="6797430">
                <a:moveTo>
                  <a:pt x="0" y="0"/>
                </a:moveTo>
                <a:lnTo>
                  <a:pt x="18288000" y="0"/>
                </a:lnTo>
                <a:lnTo>
                  <a:pt x="18288000" y="6797430"/>
                </a:lnTo>
                <a:lnTo>
                  <a:pt x="0" y="6797430"/>
                </a:lnTo>
                <a:lnTo>
                  <a:pt x="0" y="0"/>
                </a:lnTo>
                <a:close/>
              </a:path>
            </a:pathLst>
          </a:custGeom>
          <a:blipFill>
            <a:blip r:embed="rId5"/>
            <a:stretch>
              <a:fillRect t="-82585" b="-71949"/>
            </a:stretch>
          </a:blipFill>
        </p:spPr>
        <p:txBody>
          <a:bodyPr/>
          <a:lstStyle/>
          <a:p>
            <a:endParaRPr lang="en-US"/>
          </a:p>
        </p:txBody>
      </p:sp>
      <p:grpSp>
        <p:nvGrpSpPr>
          <p:cNvPr id="5" name="Group 5">
            <a:extLst>
              <a:ext uri="{FF2B5EF4-FFF2-40B4-BE49-F238E27FC236}">
                <a16:creationId xmlns:a16="http://schemas.microsoft.com/office/drawing/2014/main" id="{5BC0A37A-2216-BF3E-60EE-96C2F62132A3}"/>
              </a:ext>
            </a:extLst>
          </p:cNvPr>
          <p:cNvGrpSpPr>
            <a:grpSpLocks noChangeAspect="1"/>
          </p:cNvGrpSpPr>
          <p:nvPr/>
        </p:nvGrpSpPr>
        <p:grpSpPr>
          <a:xfrm>
            <a:off x="544673" y="853885"/>
            <a:ext cx="2103584" cy="2079815"/>
            <a:chOff x="0" y="0"/>
            <a:chExt cx="677723" cy="670065"/>
          </a:xfrm>
        </p:grpSpPr>
        <p:sp>
          <p:nvSpPr>
            <p:cNvPr id="6" name="Freeform 6">
              <a:extLst>
                <a:ext uri="{FF2B5EF4-FFF2-40B4-BE49-F238E27FC236}">
                  <a16:creationId xmlns:a16="http://schemas.microsoft.com/office/drawing/2014/main" id="{FB25103A-2EF4-0181-3392-6E35D72A7AC3}"/>
                </a:ext>
              </a:extLst>
            </p:cNvPr>
            <p:cNvSpPr/>
            <p:nvPr/>
          </p:nvSpPr>
          <p:spPr>
            <a:xfrm>
              <a:off x="63500" y="293751"/>
              <a:ext cx="550799" cy="85598"/>
            </a:xfrm>
            <a:custGeom>
              <a:avLst/>
              <a:gdLst/>
              <a:ahLst/>
              <a:cxnLst/>
              <a:rect l="l" t="t" r="r" b="b"/>
              <a:pathLst>
                <a:path w="550799" h="85598">
                  <a:moveTo>
                    <a:pt x="24765" y="0"/>
                  </a:moveTo>
                  <a:lnTo>
                    <a:pt x="0" y="42799"/>
                  </a:lnTo>
                  <a:lnTo>
                    <a:pt x="24765" y="85598"/>
                  </a:lnTo>
                  <a:lnTo>
                    <a:pt x="526034" y="85598"/>
                  </a:lnTo>
                  <a:lnTo>
                    <a:pt x="550799" y="42799"/>
                  </a:lnTo>
                  <a:lnTo>
                    <a:pt x="526034" y="0"/>
                  </a:lnTo>
                  <a:close/>
                </a:path>
              </a:pathLst>
            </a:custGeom>
            <a:solidFill>
              <a:srgbClr val="F6A01A"/>
            </a:solidFill>
          </p:spPr>
          <p:txBody>
            <a:bodyPr/>
            <a:lstStyle/>
            <a:p>
              <a:endParaRPr lang="en-US"/>
            </a:p>
          </p:txBody>
        </p:sp>
        <p:sp>
          <p:nvSpPr>
            <p:cNvPr id="7" name="Freeform 7">
              <a:extLst>
                <a:ext uri="{FF2B5EF4-FFF2-40B4-BE49-F238E27FC236}">
                  <a16:creationId xmlns:a16="http://schemas.microsoft.com/office/drawing/2014/main" id="{2956BF30-2383-E6D5-9FCC-73092E993651}"/>
                </a:ext>
              </a:extLst>
            </p:cNvPr>
            <p:cNvSpPr/>
            <p:nvPr/>
          </p:nvSpPr>
          <p:spPr>
            <a:xfrm>
              <a:off x="116967" y="412750"/>
              <a:ext cx="444500" cy="85598"/>
            </a:xfrm>
            <a:custGeom>
              <a:avLst/>
              <a:gdLst/>
              <a:ahLst/>
              <a:cxnLst/>
              <a:rect l="l" t="t" r="r" b="b"/>
              <a:pathLst>
                <a:path w="444500" h="85598">
                  <a:moveTo>
                    <a:pt x="24765" y="0"/>
                  </a:moveTo>
                  <a:lnTo>
                    <a:pt x="0" y="42799"/>
                  </a:lnTo>
                  <a:lnTo>
                    <a:pt x="24765" y="85598"/>
                  </a:lnTo>
                  <a:lnTo>
                    <a:pt x="419735" y="85598"/>
                  </a:lnTo>
                  <a:lnTo>
                    <a:pt x="444500" y="42799"/>
                  </a:lnTo>
                  <a:lnTo>
                    <a:pt x="419735" y="0"/>
                  </a:lnTo>
                  <a:close/>
                </a:path>
              </a:pathLst>
            </a:custGeom>
            <a:solidFill>
              <a:srgbClr val="F6A01A"/>
            </a:solidFill>
          </p:spPr>
          <p:txBody>
            <a:bodyPr/>
            <a:lstStyle/>
            <a:p>
              <a:endParaRPr lang="en-US"/>
            </a:p>
          </p:txBody>
        </p:sp>
        <p:sp>
          <p:nvSpPr>
            <p:cNvPr id="8" name="Freeform 8">
              <a:extLst>
                <a:ext uri="{FF2B5EF4-FFF2-40B4-BE49-F238E27FC236}">
                  <a16:creationId xmlns:a16="http://schemas.microsoft.com/office/drawing/2014/main" id="{0D4E0963-A7A8-039A-D38E-1102B6336919}"/>
                </a:ext>
              </a:extLst>
            </p:cNvPr>
            <p:cNvSpPr/>
            <p:nvPr/>
          </p:nvSpPr>
          <p:spPr>
            <a:xfrm>
              <a:off x="212598" y="531622"/>
              <a:ext cx="252095" cy="74930"/>
            </a:xfrm>
            <a:custGeom>
              <a:avLst/>
              <a:gdLst/>
              <a:ahLst/>
              <a:cxnLst/>
              <a:rect l="l" t="t" r="r" b="b"/>
              <a:pathLst>
                <a:path w="252095" h="74930">
                  <a:moveTo>
                    <a:pt x="252095" y="0"/>
                  </a:moveTo>
                  <a:cubicBezTo>
                    <a:pt x="227838" y="44704"/>
                    <a:pt x="180467" y="74930"/>
                    <a:pt x="125984" y="74930"/>
                  </a:cubicBezTo>
                  <a:cubicBezTo>
                    <a:pt x="71501" y="74930"/>
                    <a:pt x="24257" y="44577"/>
                    <a:pt x="0" y="0"/>
                  </a:cubicBezTo>
                  <a:close/>
                </a:path>
              </a:pathLst>
            </a:custGeom>
            <a:solidFill>
              <a:srgbClr val="F6A01A"/>
            </a:solidFill>
          </p:spPr>
          <p:txBody>
            <a:bodyPr/>
            <a:lstStyle/>
            <a:p>
              <a:endParaRPr lang="en-US"/>
            </a:p>
          </p:txBody>
        </p:sp>
        <p:sp>
          <p:nvSpPr>
            <p:cNvPr id="9" name="Freeform 9">
              <a:extLst>
                <a:ext uri="{FF2B5EF4-FFF2-40B4-BE49-F238E27FC236}">
                  <a16:creationId xmlns:a16="http://schemas.microsoft.com/office/drawing/2014/main" id="{CA7FC699-C236-51F7-E5BE-313DD1BFC757}"/>
                </a:ext>
              </a:extLst>
            </p:cNvPr>
            <p:cNvSpPr/>
            <p:nvPr/>
          </p:nvSpPr>
          <p:spPr>
            <a:xfrm>
              <a:off x="116967" y="171704"/>
              <a:ext cx="444500" cy="85598"/>
            </a:xfrm>
            <a:custGeom>
              <a:avLst/>
              <a:gdLst/>
              <a:ahLst/>
              <a:cxnLst/>
              <a:rect l="l" t="t" r="r" b="b"/>
              <a:pathLst>
                <a:path w="444500" h="85598">
                  <a:moveTo>
                    <a:pt x="24765" y="85598"/>
                  </a:moveTo>
                  <a:lnTo>
                    <a:pt x="0" y="42799"/>
                  </a:lnTo>
                  <a:lnTo>
                    <a:pt x="24765" y="0"/>
                  </a:lnTo>
                  <a:lnTo>
                    <a:pt x="419735" y="0"/>
                  </a:lnTo>
                  <a:lnTo>
                    <a:pt x="444500" y="42799"/>
                  </a:lnTo>
                  <a:lnTo>
                    <a:pt x="419735" y="85598"/>
                  </a:lnTo>
                  <a:close/>
                </a:path>
              </a:pathLst>
            </a:custGeom>
            <a:solidFill>
              <a:srgbClr val="F6A01A"/>
            </a:solidFill>
          </p:spPr>
          <p:txBody>
            <a:bodyPr/>
            <a:lstStyle/>
            <a:p>
              <a:endParaRPr lang="en-US"/>
            </a:p>
          </p:txBody>
        </p:sp>
        <p:sp>
          <p:nvSpPr>
            <p:cNvPr id="10" name="Freeform 10">
              <a:extLst>
                <a:ext uri="{FF2B5EF4-FFF2-40B4-BE49-F238E27FC236}">
                  <a16:creationId xmlns:a16="http://schemas.microsoft.com/office/drawing/2014/main" id="{F8ED0329-60FE-39BB-E8A0-27E45684A838}"/>
                </a:ext>
              </a:extLst>
            </p:cNvPr>
            <p:cNvSpPr/>
            <p:nvPr/>
          </p:nvSpPr>
          <p:spPr>
            <a:xfrm>
              <a:off x="212598" y="63500"/>
              <a:ext cx="252095" cy="74930"/>
            </a:xfrm>
            <a:custGeom>
              <a:avLst/>
              <a:gdLst/>
              <a:ahLst/>
              <a:cxnLst/>
              <a:rect l="l" t="t" r="r" b="b"/>
              <a:pathLst>
                <a:path w="252095" h="74930">
                  <a:moveTo>
                    <a:pt x="252095" y="74930"/>
                  </a:moveTo>
                  <a:cubicBezTo>
                    <a:pt x="227838" y="30353"/>
                    <a:pt x="180467" y="0"/>
                    <a:pt x="125984" y="0"/>
                  </a:cubicBezTo>
                  <a:cubicBezTo>
                    <a:pt x="71501" y="0"/>
                    <a:pt x="24257" y="30353"/>
                    <a:pt x="0" y="74930"/>
                  </a:cubicBezTo>
                  <a:close/>
                </a:path>
              </a:pathLst>
            </a:custGeom>
            <a:solidFill>
              <a:srgbClr val="F6A01A"/>
            </a:solidFill>
          </p:spPr>
          <p:txBody>
            <a:bodyPr/>
            <a:lstStyle/>
            <a:p>
              <a:endParaRPr lang="en-US"/>
            </a:p>
          </p:txBody>
        </p:sp>
      </p:grpSp>
      <p:sp>
        <p:nvSpPr>
          <p:cNvPr id="11" name="TextBox 11">
            <a:extLst>
              <a:ext uri="{FF2B5EF4-FFF2-40B4-BE49-F238E27FC236}">
                <a16:creationId xmlns:a16="http://schemas.microsoft.com/office/drawing/2014/main" id="{290014EC-B572-7CBD-931D-0102478914B8}"/>
              </a:ext>
            </a:extLst>
          </p:cNvPr>
          <p:cNvSpPr txBox="1"/>
          <p:nvPr/>
        </p:nvSpPr>
        <p:spPr>
          <a:xfrm>
            <a:off x="5637068" y="9772542"/>
            <a:ext cx="93596" cy="172649"/>
          </a:xfrm>
          <a:prstGeom prst="rect">
            <a:avLst/>
          </a:prstGeom>
        </p:spPr>
        <p:txBody>
          <a:bodyPr lIns="0" tIns="0" rIns="0" bIns="0" rtlCol="0" anchor="t">
            <a:spAutoFit/>
          </a:bodyPr>
          <a:lstStyle/>
          <a:p>
            <a:pPr algn="l">
              <a:lnSpc>
                <a:spcPts val="1288"/>
              </a:lnSpc>
            </a:pPr>
            <a:r>
              <a:rPr lang="en-US" sz="920" b="1">
                <a:solidFill>
                  <a:srgbClr val="F6A01A"/>
                </a:solidFill>
                <a:latin typeface="Myriad Ultra-Bold"/>
                <a:ea typeface="Myriad Ultra-Bold"/>
                <a:cs typeface="Myriad Ultra-Bold"/>
                <a:sym typeface="Myriad Ultra-Bold"/>
              </a:rPr>
              <a:t>5</a:t>
            </a:r>
            <a:r>
              <a:rPr lang="en-US" sz="920">
                <a:solidFill>
                  <a:srgbClr val="00446A"/>
                </a:solidFill>
                <a:latin typeface="Myriad"/>
                <a:ea typeface="Myriad"/>
                <a:cs typeface="Myriad"/>
                <a:sym typeface="Myriad"/>
              </a:rPr>
              <a:t> </a:t>
            </a:r>
          </a:p>
        </p:txBody>
      </p:sp>
      <p:grpSp>
        <p:nvGrpSpPr>
          <p:cNvPr id="12" name="Group 12">
            <a:extLst>
              <a:ext uri="{FF2B5EF4-FFF2-40B4-BE49-F238E27FC236}">
                <a16:creationId xmlns:a16="http://schemas.microsoft.com/office/drawing/2014/main" id="{ACE17797-48BC-4E80-B605-ADB49055B383}"/>
              </a:ext>
            </a:extLst>
          </p:cNvPr>
          <p:cNvGrpSpPr/>
          <p:nvPr/>
        </p:nvGrpSpPr>
        <p:grpSpPr>
          <a:xfrm>
            <a:off x="2722312" y="4529466"/>
            <a:ext cx="12843376" cy="5000139"/>
            <a:chOff x="141459" y="141459"/>
            <a:chExt cx="14259104" cy="5361313"/>
          </a:xfrm>
        </p:grpSpPr>
        <p:grpSp>
          <p:nvGrpSpPr>
            <p:cNvPr id="13" name="Group 13">
              <a:extLst>
                <a:ext uri="{FF2B5EF4-FFF2-40B4-BE49-F238E27FC236}">
                  <a16:creationId xmlns:a16="http://schemas.microsoft.com/office/drawing/2014/main" id="{CF115B0F-4F40-2941-7D1C-DEF45F1BA2B2}"/>
                </a:ext>
              </a:extLst>
            </p:cNvPr>
            <p:cNvGrpSpPr>
              <a:grpSpLocks noChangeAspect="1"/>
            </p:cNvGrpSpPr>
            <p:nvPr/>
          </p:nvGrpSpPr>
          <p:grpSpPr>
            <a:xfrm>
              <a:off x="141459" y="141459"/>
              <a:ext cx="14259104" cy="5361313"/>
              <a:chOff x="63500" y="63500"/>
              <a:chExt cx="6400800" cy="2406650"/>
            </a:xfrm>
          </p:grpSpPr>
          <p:sp>
            <p:nvSpPr>
              <p:cNvPr id="14" name="Freeform 14">
                <a:extLst>
                  <a:ext uri="{FF2B5EF4-FFF2-40B4-BE49-F238E27FC236}">
                    <a16:creationId xmlns:a16="http://schemas.microsoft.com/office/drawing/2014/main" id="{22434C07-EA85-9484-8AE3-1398E257D4DB}"/>
                  </a:ext>
                </a:extLst>
              </p:cNvPr>
              <p:cNvSpPr/>
              <p:nvPr/>
            </p:nvSpPr>
            <p:spPr>
              <a:xfrm>
                <a:off x="69850" y="69850"/>
                <a:ext cx="6388100" cy="2393950"/>
              </a:xfrm>
              <a:custGeom>
                <a:avLst/>
                <a:gdLst/>
                <a:ahLst/>
                <a:cxnLst/>
                <a:rect l="l" t="t" r="r" b="b"/>
                <a:pathLst>
                  <a:path w="6388100" h="2393950">
                    <a:moveTo>
                      <a:pt x="0" y="2393950"/>
                    </a:moveTo>
                    <a:lnTo>
                      <a:pt x="6388100" y="2393950"/>
                    </a:lnTo>
                    <a:lnTo>
                      <a:pt x="6388100" y="0"/>
                    </a:lnTo>
                    <a:lnTo>
                      <a:pt x="0" y="0"/>
                    </a:lnTo>
                    <a:close/>
                  </a:path>
                </a:pathLst>
              </a:custGeom>
              <a:solidFill>
                <a:srgbClr val="FFFFFF"/>
              </a:solidFill>
            </p:spPr>
            <p:txBody>
              <a:bodyPr/>
              <a:lstStyle/>
              <a:p>
                <a:endParaRPr lang="en-US"/>
              </a:p>
            </p:txBody>
          </p:sp>
          <p:sp>
            <p:nvSpPr>
              <p:cNvPr id="15" name="Freeform 15">
                <a:extLst>
                  <a:ext uri="{FF2B5EF4-FFF2-40B4-BE49-F238E27FC236}">
                    <a16:creationId xmlns:a16="http://schemas.microsoft.com/office/drawing/2014/main" id="{275DCC9B-0246-4178-4545-66883767CDEB}"/>
                  </a:ext>
                </a:extLst>
              </p:cNvPr>
              <p:cNvSpPr/>
              <p:nvPr/>
            </p:nvSpPr>
            <p:spPr>
              <a:xfrm>
                <a:off x="63500" y="63500"/>
                <a:ext cx="6400800" cy="2406650"/>
              </a:xfrm>
              <a:custGeom>
                <a:avLst/>
                <a:gdLst/>
                <a:ahLst/>
                <a:cxnLst/>
                <a:rect l="l" t="t" r="r" b="b"/>
                <a:pathLst>
                  <a:path w="6400800" h="2406650">
                    <a:moveTo>
                      <a:pt x="6350" y="2393950"/>
                    </a:moveTo>
                    <a:lnTo>
                      <a:pt x="6394450" y="2393950"/>
                    </a:lnTo>
                    <a:lnTo>
                      <a:pt x="6394450" y="2400300"/>
                    </a:lnTo>
                    <a:lnTo>
                      <a:pt x="6388100" y="2400300"/>
                    </a:lnTo>
                    <a:lnTo>
                      <a:pt x="6388100" y="6350"/>
                    </a:lnTo>
                    <a:lnTo>
                      <a:pt x="6394450" y="6350"/>
                    </a:lnTo>
                    <a:lnTo>
                      <a:pt x="6394450" y="12700"/>
                    </a:lnTo>
                    <a:lnTo>
                      <a:pt x="6350" y="12700"/>
                    </a:lnTo>
                    <a:lnTo>
                      <a:pt x="6350" y="6350"/>
                    </a:lnTo>
                    <a:lnTo>
                      <a:pt x="12700" y="6350"/>
                    </a:lnTo>
                    <a:lnTo>
                      <a:pt x="12700" y="2400300"/>
                    </a:lnTo>
                    <a:lnTo>
                      <a:pt x="6350" y="2400300"/>
                    </a:lnTo>
                    <a:lnTo>
                      <a:pt x="6350" y="2393950"/>
                    </a:lnTo>
                    <a:moveTo>
                      <a:pt x="6350" y="2406650"/>
                    </a:moveTo>
                    <a:lnTo>
                      <a:pt x="0" y="2406650"/>
                    </a:lnTo>
                    <a:lnTo>
                      <a:pt x="0" y="2400300"/>
                    </a:lnTo>
                    <a:lnTo>
                      <a:pt x="0" y="6350"/>
                    </a:lnTo>
                    <a:lnTo>
                      <a:pt x="0" y="0"/>
                    </a:lnTo>
                    <a:lnTo>
                      <a:pt x="6350" y="0"/>
                    </a:lnTo>
                    <a:lnTo>
                      <a:pt x="6394450" y="0"/>
                    </a:lnTo>
                    <a:lnTo>
                      <a:pt x="6400800" y="0"/>
                    </a:lnTo>
                    <a:lnTo>
                      <a:pt x="6400800" y="6350"/>
                    </a:lnTo>
                    <a:lnTo>
                      <a:pt x="6400800" y="2400300"/>
                    </a:lnTo>
                    <a:lnTo>
                      <a:pt x="6400800" y="2406650"/>
                    </a:lnTo>
                    <a:lnTo>
                      <a:pt x="6394450" y="2406650"/>
                    </a:lnTo>
                    <a:lnTo>
                      <a:pt x="6350" y="2406650"/>
                    </a:lnTo>
                    <a:close/>
                  </a:path>
                </a:pathLst>
              </a:custGeom>
              <a:solidFill>
                <a:srgbClr val="F6A01A"/>
              </a:solidFill>
            </p:spPr>
            <p:txBody>
              <a:bodyPr/>
              <a:lstStyle/>
              <a:p>
                <a:endParaRPr lang="en-US"/>
              </a:p>
            </p:txBody>
          </p:sp>
        </p:grpSp>
        <p:sp>
          <p:nvSpPr>
            <p:cNvPr id="16" name="TextBox 16">
              <a:extLst>
                <a:ext uri="{FF2B5EF4-FFF2-40B4-BE49-F238E27FC236}">
                  <a16:creationId xmlns:a16="http://schemas.microsoft.com/office/drawing/2014/main" id="{BEA67B38-5044-C1B8-9349-7717206F31CD}"/>
                </a:ext>
              </a:extLst>
            </p:cNvPr>
            <p:cNvSpPr txBox="1"/>
            <p:nvPr/>
          </p:nvSpPr>
          <p:spPr>
            <a:xfrm>
              <a:off x="933631" y="1412706"/>
              <a:ext cx="12681952" cy="2818819"/>
            </a:xfrm>
            <a:prstGeom prst="rect">
              <a:avLst/>
            </a:prstGeom>
          </p:spPr>
          <p:txBody>
            <a:bodyPr wrap="square" lIns="0" tIns="0" rIns="0" bIns="0" rtlCol="0" anchor="t">
              <a:spAutoFit/>
            </a:bodyPr>
            <a:lstStyle/>
            <a:p>
              <a:pPr algn="l">
                <a:lnSpc>
                  <a:spcPts val="4098"/>
                </a:lnSpc>
              </a:pPr>
              <a:r>
                <a:rPr lang="en-US" sz="3600" dirty="0">
                  <a:solidFill>
                    <a:srgbClr val="00446A"/>
                  </a:solidFill>
                  <a:latin typeface="Myriad"/>
                  <a:ea typeface="Myriad"/>
                  <a:cs typeface="Myriad"/>
                  <a:sym typeface="Myriad"/>
                </a:rPr>
                <a:t>In line with a trust-based philanthropy approach, we will increase our available flexible funding support for grantees, as well as focus on multi-year grants, to drive deeper impact through the nonprofits we support and strengthen our relationships with community organizations.</a:t>
              </a:r>
            </a:p>
          </p:txBody>
        </p:sp>
        <p:sp>
          <p:nvSpPr>
            <p:cNvPr id="18" name="TextBox 18">
              <a:extLst>
                <a:ext uri="{FF2B5EF4-FFF2-40B4-BE49-F238E27FC236}">
                  <a16:creationId xmlns:a16="http://schemas.microsoft.com/office/drawing/2014/main" id="{62770257-3B1C-3BF0-6415-CF2FA25B87FB}"/>
                </a:ext>
              </a:extLst>
            </p:cNvPr>
            <p:cNvSpPr txBox="1"/>
            <p:nvPr/>
          </p:nvSpPr>
          <p:spPr>
            <a:xfrm>
              <a:off x="1697513" y="2827170"/>
              <a:ext cx="7541118"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sp>
          <p:nvSpPr>
            <p:cNvPr id="19" name="TextBox 19">
              <a:extLst>
                <a:ext uri="{FF2B5EF4-FFF2-40B4-BE49-F238E27FC236}">
                  <a16:creationId xmlns:a16="http://schemas.microsoft.com/office/drawing/2014/main" id="{16ECCE43-BCD4-F93E-64B2-E2CC68A01711}"/>
                </a:ext>
              </a:extLst>
            </p:cNvPr>
            <p:cNvSpPr txBox="1"/>
            <p:nvPr/>
          </p:nvSpPr>
          <p:spPr>
            <a:xfrm>
              <a:off x="1188259" y="3506005"/>
              <a:ext cx="12681952" cy="515775"/>
            </a:xfrm>
            <a:prstGeom prst="rect">
              <a:avLst/>
            </a:prstGeom>
          </p:spPr>
          <p:txBody>
            <a:bodyPr lIns="0" tIns="0" rIns="0" bIns="0" rtlCol="0" anchor="t">
              <a:spAutoFit/>
            </a:bodyPr>
            <a:lstStyle/>
            <a:p>
              <a:pPr>
                <a:lnSpc>
                  <a:spcPts val="4008"/>
                </a:lnSpc>
              </a:pPr>
              <a:endParaRPr lang="en-US" sz="3007" dirty="0">
                <a:solidFill>
                  <a:srgbClr val="00446A"/>
                </a:solidFill>
                <a:latin typeface="Myriad"/>
                <a:ea typeface="Myriad"/>
                <a:cs typeface="Myriad"/>
                <a:sym typeface="Myriad"/>
              </a:endParaRPr>
            </a:p>
          </p:txBody>
        </p:sp>
        <p:sp>
          <p:nvSpPr>
            <p:cNvPr id="20" name="TextBox 20">
              <a:extLst>
                <a:ext uri="{FF2B5EF4-FFF2-40B4-BE49-F238E27FC236}">
                  <a16:creationId xmlns:a16="http://schemas.microsoft.com/office/drawing/2014/main" id="{CD5F29B2-41C5-6CDE-C026-43AD25AFC329}"/>
                </a:ext>
              </a:extLst>
            </p:cNvPr>
            <p:cNvSpPr txBox="1"/>
            <p:nvPr/>
          </p:nvSpPr>
          <p:spPr>
            <a:xfrm>
              <a:off x="1697513" y="4184841"/>
              <a:ext cx="8417927" cy="515775"/>
            </a:xfrm>
            <a:prstGeom prst="rect">
              <a:avLst/>
            </a:prstGeom>
          </p:spPr>
          <p:txBody>
            <a:bodyPr lIns="0" tIns="0" rIns="0" bIns="0" rtlCol="0" anchor="t">
              <a:spAutoFit/>
            </a:bodyPr>
            <a:lstStyle/>
            <a:p>
              <a:pPr algn="l">
                <a:lnSpc>
                  <a:spcPts val="4008"/>
                </a:lnSpc>
              </a:pPr>
              <a:endParaRPr lang="en-US" sz="3007" dirty="0">
                <a:solidFill>
                  <a:srgbClr val="00446A"/>
                </a:solidFill>
                <a:latin typeface="Myriad"/>
                <a:ea typeface="Myriad"/>
                <a:cs typeface="Myriad"/>
                <a:sym typeface="Myriad"/>
              </a:endParaRPr>
            </a:p>
          </p:txBody>
        </p:sp>
      </p:grpSp>
      <p:sp>
        <p:nvSpPr>
          <p:cNvPr id="21" name="TextBox 21">
            <a:extLst>
              <a:ext uri="{FF2B5EF4-FFF2-40B4-BE49-F238E27FC236}">
                <a16:creationId xmlns:a16="http://schemas.microsoft.com/office/drawing/2014/main" id="{24E91F56-D43F-40A4-74E4-03C595AC7A61}"/>
              </a:ext>
            </a:extLst>
          </p:cNvPr>
          <p:cNvSpPr txBox="1"/>
          <p:nvPr/>
        </p:nvSpPr>
        <p:spPr>
          <a:xfrm>
            <a:off x="2751395" y="1120005"/>
            <a:ext cx="8000671" cy="794833"/>
          </a:xfrm>
          <a:prstGeom prst="rect">
            <a:avLst/>
          </a:prstGeom>
        </p:spPr>
        <p:txBody>
          <a:bodyPr lIns="0" tIns="0" rIns="0" bIns="0" rtlCol="0" anchor="t">
            <a:spAutoFit/>
          </a:bodyPr>
          <a:lstStyle/>
          <a:p>
            <a:pPr>
              <a:lnSpc>
                <a:spcPts val="6614"/>
              </a:lnSpc>
            </a:pPr>
            <a:r>
              <a:rPr lang="en-US" sz="5000" spc="59" dirty="0">
                <a:solidFill>
                  <a:srgbClr val="F6A01A"/>
                </a:solidFill>
                <a:latin typeface="Myriad" panose="020B0604020202020204" charset="0"/>
                <a:ea typeface="Myriad"/>
                <a:cs typeface="Myriad"/>
                <a:sym typeface="Myriad"/>
              </a:rPr>
              <a:t>Strategic Priority #2</a:t>
            </a:r>
          </a:p>
        </p:txBody>
      </p:sp>
      <p:sp>
        <p:nvSpPr>
          <p:cNvPr id="22" name="TextBox 22">
            <a:extLst>
              <a:ext uri="{FF2B5EF4-FFF2-40B4-BE49-F238E27FC236}">
                <a16:creationId xmlns:a16="http://schemas.microsoft.com/office/drawing/2014/main" id="{5D681E04-6303-89C1-8CEB-1B3D1DEDD0B0}"/>
              </a:ext>
            </a:extLst>
          </p:cNvPr>
          <p:cNvSpPr txBox="1"/>
          <p:nvPr/>
        </p:nvSpPr>
        <p:spPr>
          <a:xfrm>
            <a:off x="2751395" y="2031347"/>
            <a:ext cx="14336482" cy="743793"/>
          </a:xfrm>
          <a:prstGeom prst="rect">
            <a:avLst/>
          </a:prstGeom>
        </p:spPr>
        <p:txBody>
          <a:bodyPr lIns="0" tIns="0" rIns="0" bIns="0" rtlCol="0" anchor="t">
            <a:spAutoFit/>
          </a:bodyPr>
          <a:lstStyle/>
          <a:p>
            <a:pPr>
              <a:lnSpc>
                <a:spcPts val="5836"/>
              </a:lnSpc>
            </a:pPr>
            <a:r>
              <a:rPr lang="en-US" sz="5824" b="1" spc="40" dirty="0">
                <a:solidFill>
                  <a:srgbClr val="FFFFFF"/>
                </a:solidFill>
                <a:latin typeface="Myriad Ultra-Bold"/>
                <a:ea typeface="Myriad Ultra-Bold"/>
                <a:cs typeface="Myriad Ultra-Bold"/>
                <a:sym typeface="Myriad Ultra-Bold"/>
              </a:rPr>
              <a:t>Fund for Deeper Impact</a:t>
            </a:r>
          </a:p>
        </p:txBody>
      </p:sp>
    </p:spTree>
    <p:extLst>
      <p:ext uri="{BB962C8B-B14F-4D97-AF65-F5344CB8AC3E}">
        <p14:creationId xmlns:p14="http://schemas.microsoft.com/office/powerpoint/2010/main" val="193297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1096</TotalTime>
  <Words>1669</Words>
  <Application>Microsoft Office PowerPoint</Application>
  <PresentationFormat>Custom</PresentationFormat>
  <Paragraphs>201</Paragraphs>
  <Slides>16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Myriad Italics</vt:lpstr>
      <vt:lpstr>Calibri</vt:lpstr>
      <vt:lpstr>Myriad </vt:lpstr>
      <vt:lpstr>Myriad Light</vt:lpstr>
      <vt:lpstr>Arial</vt:lpstr>
      <vt:lpstr>Myriad Semi-Bold</vt:lpstr>
      <vt:lpstr>Myriad</vt:lpstr>
      <vt:lpstr>Aptos</vt:lpstr>
      <vt:lpstr>Myriad Bold</vt:lpstr>
      <vt:lpstr>Myriad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and the Foundation be? Who do we want to fund? How would we set-up our governance structure to do this work?</dc:title>
  <dc:creator>KOOS, KRISTY</dc:creator>
  <cp:lastModifiedBy>PLOTINO, SAMANTHA</cp:lastModifiedBy>
  <cp:revision>9</cp:revision>
  <dcterms:created xsi:type="dcterms:W3CDTF">2006-08-16T00:00:00Z</dcterms:created>
  <dcterms:modified xsi:type="dcterms:W3CDTF">2025-02-11T19:53:45Z</dcterms:modified>
  <dc:identifier>DAGeuKWMHMw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530e9823-6657-4109-8565-97bc4c77c740</vt:lpwstr>
  </property>
  <property fmtid="{D5CDD505-2E9C-101B-9397-08002B2CF9AE}" pid="3" name="Classification">
    <vt:lpwstr>INTERNAL</vt:lpwstr>
  </property>
</Properties>
</file>